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312" r:id="rId2"/>
    <p:sldId id="257" r:id="rId3"/>
    <p:sldId id="272" r:id="rId4"/>
    <p:sldId id="258" r:id="rId5"/>
    <p:sldId id="259" r:id="rId6"/>
    <p:sldId id="264" r:id="rId7"/>
    <p:sldId id="273" r:id="rId8"/>
    <p:sldId id="274" r:id="rId9"/>
    <p:sldId id="276" r:id="rId10"/>
    <p:sldId id="290" r:id="rId11"/>
    <p:sldId id="291" r:id="rId12"/>
    <p:sldId id="277" r:id="rId13"/>
    <p:sldId id="292" r:id="rId14"/>
    <p:sldId id="293" r:id="rId15"/>
    <p:sldId id="294" r:id="rId16"/>
    <p:sldId id="278" r:id="rId17"/>
    <p:sldId id="279" r:id="rId18"/>
    <p:sldId id="284" r:id="rId19"/>
    <p:sldId id="289" r:id="rId20"/>
    <p:sldId id="295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27" r:id="rId34"/>
    <p:sldId id="328" r:id="rId35"/>
    <p:sldId id="329" r:id="rId36"/>
    <p:sldId id="298" r:id="rId37"/>
    <p:sldId id="353" r:id="rId38"/>
    <p:sldId id="330" r:id="rId39"/>
    <p:sldId id="333" r:id="rId40"/>
    <p:sldId id="334" r:id="rId41"/>
    <p:sldId id="335" r:id="rId42"/>
    <p:sldId id="345" r:id="rId43"/>
    <p:sldId id="346" r:id="rId44"/>
    <p:sldId id="347" r:id="rId45"/>
    <p:sldId id="348" r:id="rId46"/>
    <p:sldId id="336" r:id="rId47"/>
    <p:sldId id="352" r:id="rId48"/>
    <p:sldId id="337" r:id="rId49"/>
    <p:sldId id="338" r:id="rId50"/>
    <p:sldId id="340" r:id="rId51"/>
    <p:sldId id="339" r:id="rId52"/>
    <p:sldId id="341" r:id="rId53"/>
    <p:sldId id="342" r:id="rId54"/>
    <p:sldId id="344" r:id="rId55"/>
    <p:sldId id="354" r:id="rId56"/>
    <p:sldId id="349" r:id="rId57"/>
    <p:sldId id="355" r:id="rId58"/>
    <p:sldId id="356" r:id="rId59"/>
    <p:sldId id="357" r:id="rId60"/>
    <p:sldId id="313" r:id="rId61"/>
    <p:sldId id="314" r:id="rId62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398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H="1">
            <a:off x="2667000" y="0"/>
            <a:ext cx="6477000" cy="6858000"/>
          </a:xfrm>
          <a:prstGeom prst="rect">
            <a:avLst/>
          </a:prstGeom>
          <a:blipFill>
            <a:blip r:embed="rId2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16200000">
            <a:off x="-762000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 lIns="45720" tIns="0" rIns="45720">
            <a:noAutofit/>
          </a:bodyPr>
          <a:lstStyle>
            <a:lvl1pPr algn="r">
              <a:defRPr sz="4200"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1" name="Date Placeholder 30"/>
          <p:cNvSpPr>
            <a:spLocks noGrp="1"/>
          </p:cNvSpPr>
          <p:nvPr>
            <p:ph type="dt" sz="half" idx="10"/>
          </p:nvPr>
        </p:nvSpPr>
        <p:spPr>
          <a:xfrm>
            <a:off x="5871224" y="6557946"/>
            <a:ext cx="2002464" cy="226902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10/28/2020</a:t>
            </a:fld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2819400" y="6557946"/>
            <a:ext cx="2927722" cy="228600"/>
          </a:xfrm>
        </p:spPr>
        <p:txBody>
          <a:bodyPr/>
          <a:lstStyle>
            <a:lvl1pPr>
              <a:defRPr lang="en-US" dirty="0">
                <a:solidFill>
                  <a:srgbClr val="FFFFFF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7880884" y="6556248"/>
            <a:ext cx="588336" cy="228600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42816" y="6557946"/>
            <a:ext cx="2002464" cy="226902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56248"/>
            <a:ext cx="3657600" cy="228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4496" y="6553200"/>
            <a:ext cx="588336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821837"/>
            <a:ext cx="6255488" cy="1362075"/>
          </a:xfrm>
        </p:spPr>
        <p:txBody>
          <a:bodyPr tIns="0" anchor="t"/>
          <a:lstStyle>
            <a:lvl1pPr algn="r">
              <a:buNone/>
              <a:defRPr sz="4200" b="1" cap="all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05000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238" y="6556810"/>
            <a:ext cx="2002464" cy="226902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358" y="6556810"/>
            <a:ext cx="2895600" cy="228600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3952" y="6555112"/>
            <a:ext cx="588336" cy="2286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78808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8808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10/28/2020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 anchor="b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21240000">
            <a:off x="597968" y="1004668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rot="21420000">
            <a:off x="596706" y="998816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 vert="horz" anchor="b"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vert="horz" wrap="square" lIns="82296" tIns="0" rIns="0" bIns="0" numCol="1" spcCol="0" rtlCol="0" fromWordArt="0" anchor="t" anchorCtr="0" forceAA="0" compatLnSpc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3000"/>
              <a:buFontTx/>
              <a:buNone/>
              <a:tabLst/>
              <a:defRPr/>
            </a:pPr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dirty="0"/>
              <a:t>Click icon to add picture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8153400" y="0"/>
            <a:ext cx="990600" cy="6858000"/>
          </a:xfrm>
          <a:prstGeom prst="rect">
            <a:avLst/>
          </a:prstGeom>
          <a:blipFill>
            <a:blip r:embed="rId13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1143000"/>
          </a:xfrm>
          <a:prstGeom prst="rect">
            <a:avLst/>
          </a:prstGeom>
        </p:spPr>
        <p:txBody>
          <a:bodyPr vert="horz" lIns="45720" tIns="0" rIns="45720" bIns="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idx="1"/>
          </p:nvPr>
        </p:nvSpPr>
        <p:spPr>
          <a:xfrm>
            <a:off x="457200" y="1609416"/>
            <a:ext cx="7239000" cy="48463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4245936" y="6557946"/>
            <a:ext cx="2002464" cy="22690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10/28/2020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557946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6251448" y="6556248"/>
            <a:ext cx="588336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rtl="0" eaLnBrk="1" latinLnBrk="0" hangingPunct="1">
        <a:spcBef>
          <a:spcPct val="0"/>
        </a:spcBef>
        <a:buNone/>
        <a:defRPr kumimoji="0" sz="3800" b="1" kern="1200" cap="all" baseline="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effectLst/>
          <a:latin typeface="+mj-lt"/>
          <a:ea typeface="+mj-ea"/>
          <a:cs typeface="+mj-cs"/>
        </a:defRPr>
      </a:lvl1pPr>
      <a:extLst/>
    </p:titleStyle>
    <p:bodyStyle>
      <a:lvl1pPr marL="274320" indent="-274320" algn="l" rtl="0" eaLnBrk="1" latinLnBrk="0" hangingPunct="1">
        <a:spcBef>
          <a:spcPts val="600"/>
        </a:spcBef>
        <a:buClr>
          <a:schemeClr val="tx2"/>
        </a:buClr>
        <a:buSzPct val="73000"/>
        <a:buFont typeface="Wingdings 2"/>
        <a:buChar char="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21208" indent="-228600" algn="l" rtl="0" eaLnBrk="1" latinLnBrk="0" hangingPunct="1">
        <a:spcBef>
          <a:spcPts val="500"/>
        </a:spcBef>
        <a:buClr>
          <a:schemeClr val="accent4"/>
        </a:buClr>
        <a:buSzPct val="80000"/>
        <a:buFont typeface="Wingdings 2"/>
        <a:buChar char=""/>
        <a:defRPr kumimoji="0" sz="23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2pPr>
      <a:lvl3pPr marL="758952" indent="-228600" algn="l" rtl="0" eaLnBrk="1" latinLnBrk="0" hangingPunct="1">
        <a:spcBef>
          <a:spcPts val="400"/>
        </a:spcBef>
        <a:buClr>
          <a:schemeClr val="accent4"/>
        </a:buClr>
        <a:buSzPct val="60000"/>
        <a:buFont typeface="Wingdings"/>
        <a:buChar char="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"/>
        <a:defRPr kumimoji="0" sz="20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4pPr>
      <a:lvl5pPr marL="1280160" indent="-228600" algn="l" rtl="0" eaLnBrk="1" latinLnBrk="0" hangingPunct="1">
        <a:spcBef>
          <a:spcPts val="400"/>
        </a:spcBef>
        <a:buClr>
          <a:schemeClr val="accent4"/>
        </a:buClr>
        <a:buSzPct val="70000"/>
        <a:buFont typeface="Wingdings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1143000" y="1219200"/>
            <a:ext cx="693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/>
              <a:t>DMDW Lab using PYTHON</a:t>
            </a:r>
            <a:endParaRPr lang="en-IN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082800" y="4343399"/>
            <a:ext cx="5054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/>
              <a:t>5</a:t>
            </a:r>
            <a:r>
              <a:rPr lang="en-IN" sz="2400" b="1" baseline="30000" dirty="0" smtClean="0"/>
              <a:t>th</a:t>
            </a:r>
            <a:r>
              <a:rPr lang="en-IN" sz="2400" b="1" dirty="0" smtClean="0"/>
              <a:t> Semester</a:t>
            </a:r>
          </a:p>
          <a:p>
            <a:pPr algn="ctr"/>
            <a:r>
              <a:rPr lang="en-IN" sz="2400" b="1" dirty="0"/>
              <a:t>Department of </a:t>
            </a:r>
            <a:r>
              <a:rPr lang="en-IN" sz="2400" b="1" dirty="0" smtClean="0"/>
              <a:t>Computer Science and Engineering</a:t>
            </a:r>
            <a:endParaRPr lang="en-IN" sz="2400" b="1" dirty="0"/>
          </a:p>
          <a:p>
            <a:pPr algn="ctr"/>
            <a:r>
              <a:rPr lang="en-IN" sz="2400" b="1" dirty="0"/>
              <a:t>GIET University, Gunupur</a:t>
            </a:r>
          </a:p>
          <a:p>
            <a:endParaRPr lang="en-IN" sz="2400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00430" y="1857364"/>
            <a:ext cx="2282508" cy="2324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90609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52"/>
            <a:ext cx="9144000" cy="65722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52"/>
            <a:ext cx="9144000" cy="65008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Numpy library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NumPy is a python library used for working with arrays.</a:t>
            </a: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NumPy stands for Numerical Python.</a:t>
            </a: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It also has functions for working in domain of linear algebra, fourier transform, and matrices.</a:t>
            </a: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NumPy was created in 2005 by Travis Oliphant. It is an open source project and you can use it freely.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290"/>
            <a:ext cx="9144000" cy="6643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14"/>
            <a:ext cx="9144000" cy="6643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76"/>
            <a:ext cx="9144000" cy="65008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7239000" cy="624840"/>
          </a:xfrm>
        </p:spPr>
        <p:txBody>
          <a:bodyPr>
            <a:normAutofit fontScale="90000"/>
          </a:bodyPr>
          <a:lstStyle/>
          <a:p>
            <a:r>
              <a:rPr lang="en-US" dirty="0"/>
              <a:t>Installation of Numpy library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9416"/>
            <a:ext cx="7239000" cy="326738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Syntax:- </a:t>
            </a:r>
            <a:r>
              <a:rPr lang="en-US" sz="4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pip install numpy</a:t>
            </a:r>
          </a:p>
          <a:p>
            <a:pPr>
              <a:buNone/>
            </a:pPr>
            <a:endParaRPr lang="en-US" sz="40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Use of numpy in program :- </a:t>
            </a:r>
            <a:r>
              <a:rPr lang="en-US" sz="4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import numpy as np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7239000" cy="624840"/>
          </a:xfrm>
        </p:spPr>
        <p:txBody>
          <a:bodyPr>
            <a:normAutofit/>
          </a:bodyPr>
          <a:lstStyle/>
          <a:p>
            <a:r>
              <a:rPr lang="en-US" dirty="0"/>
              <a:t>example Numpy library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7848600" cy="5486400"/>
          </a:xfrm>
        </p:spPr>
        <p:txBody>
          <a:bodyPr>
            <a:noAutofit/>
          </a:bodyPr>
          <a:lstStyle/>
          <a:p>
            <a:pPr marL="365760" indent="-457200">
              <a:buFont typeface="+mj-lt"/>
              <a:buAutoNum type="arabicPeriod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import numpy</a:t>
            </a:r>
            <a:br>
              <a:rPr lang="en-US" sz="2800" dirty="0">
                <a:latin typeface="Times New Roman" pitchFamily="18" charset="0"/>
                <a:cs typeface="Times New Roman" pitchFamily="18" charset="0"/>
              </a:rPr>
            </a:b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 arr = numpy.array([1, 2, 3, 4, 5])</a:t>
            </a:r>
            <a:br>
              <a:rPr lang="en-US" sz="2800" dirty="0">
                <a:latin typeface="Times New Roman" pitchFamily="18" charset="0"/>
                <a:cs typeface="Times New Roman" pitchFamily="18" charset="0"/>
              </a:rPr>
            </a:b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 print(arr)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import numpy as np</a:t>
            </a:r>
            <a:br>
              <a:rPr lang="en-US" sz="2800" dirty="0">
                <a:latin typeface="Times New Roman" pitchFamily="18" charset="0"/>
                <a:cs typeface="Times New Roman" pitchFamily="18" charset="0"/>
              </a:rPr>
            </a:b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arr = np.array([1, 2, 3, 4, 5])</a:t>
            </a:r>
            <a:br>
              <a:rPr lang="en-US" sz="2800" dirty="0">
                <a:latin typeface="Times New Roman" pitchFamily="18" charset="0"/>
                <a:cs typeface="Times New Roman" pitchFamily="18" charset="0"/>
              </a:rPr>
            </a:b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print(arr)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import numpy as np</a:t>
            </a:r>
            <a:br>
              <a:rPr lang="en-US" sz="2800" dirty="0">
                <a:latin typeface="Times New Roman" pitchFamily="18" charset="0"/>
                <a:cs typeface="Times New Roman" pitchFamily="18" charset="0"/>
              </a:rPr>
            </a:b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print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(‘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np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.__version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__’)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import numpy as np</a:t>
            </a:r>
            <a:br>
              <a:rPr lang="en-US" sz="2800" dirty="0">
                <a:latin typeface="Times New Roman" pitchFamily="18" charset="0"/>
                <a:cs typeface="Times New Roman" pitchFamily="18" charset="0"/>
              </a:rPr>
            </a:b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arr = np.array([1, 2, 3, 4, 5])</a:t>
            </a:r>
            <a:br>
              <a:rPr lang="en-US" sz="2800" dirty="0">
                <a:latin typeface="Times New Roman" pitchFamily="18" charset="0"/>
                <a:cs typeface="Times New Roman" pitchFamily="18" charset="0"/>
              </a:rPr>
            </a:b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print(arr)</a:t>
            </a:r>
            <a:br>
              <a:rPr lang="en-US" sz="2800" dirty="0">
                <a:latin typeface="Times New Roman" pitchFamily="18" charset="0"/>
                <a:cs typeface="Times New Roman" pitchFamily="18" charset="0"/>
              </a:rPr>
            </a:b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print(type(arr))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714480" y="5214950"/>
            <a:ext cx="4572032" cy="1143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214546" y="3714752"/>
            <a:ext cx="3643338" cy="571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428596" y="1571612"/>
            <a:ext cx="7500990" cy="1428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160954"/>
            <a:ext cx="7239000" cy="624840"/>
          </a:xfrm>
        </p:spPr>
        <p:txBody>
          <a:bodyPr>
            <a:normAutofit/>
          </a:bodyPr>
          <a:lstStyle/>
          <a:p>
            <a:r>
              <a:rPr lang="en-US" dirty="0"/>
              <a:t>example Numpy library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85794"/>
            <a:ext cx="7848600" cy="5486400"/>
          </a:xfrm>
        </p:spPr>
        <p:txBody>
          <a:bodyPr>
            <a:noAutofit/>
          </a:bodyPr>
          <a:lstStyle/>
          <a:p>
            <a:pPr marL="365760" indent="-457200">
              <a:lnSpc>
                <a:spcPct val="150000"/>
              </a:lnSpc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5. # Create 2 new lists height and weight</a:t>
            </a:r>
          </a:p>
          <a:p>
            <a:pPr marL="365760" indent="-457200">
              <a:lnSpc>
                <a:spcPct val="150000"/>
              </a:lnSpc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height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= [1.87,  1.87, 1.82, 1.91, 1.90, 1.85]</a:t>
            </a:r>
          </a:p>
          <a:p>
            <a:pPr marL="365760" indent="-457200">
              <a:lnSpc>
                <a:spcPct val="150000"/>
              </a:lnSpc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weight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= [81.65, 97.52, 95.25, 92.98, 86.18, 88.45] # Import the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numpy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package as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np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marL="365760" indent="-457200">
              <a:lnSpc>
                <a:spcPct val="150000"/>
              </a:lnSpc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                  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import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numpy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as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np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365760" indent="-457200">
              <a:lnSpc>
                <a:spcPct val="150000"/>
              </a:lnSpc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 # Create 2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numpy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arrays from height and weight</a:t>
            </a:r>
          </a:p>
          <a:p>
            <a:pPr marL="365760" indent="-457200">
              <a:lnSpc>
                <a:spcPct val="150000"/>
              </a:lnSpc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           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np_height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np.array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(height)</a:t>
            </a:r>
          </a:p>
          <a:p>
            <a:pPr marL="365760" indent="-457200">
              <a:lnSpc>
                <a:spcPct val="150000"/>
              </a:lnSpc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           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np_weight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np.array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(weight)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20" y="71414"/>
            <a:ext cx="7239000" cy="624840"/>
          </a:xfrm>
        </p:spPr>
        <p:txBody>
          <a:bodyPr>
            <a:normAutofit/>
          </a:bodyPr>
          <a:lstStyle/>
          <a:p>
            <a:r>
              <a:rPr lang="en-US" dirty="0"/>
              <a:t>example Numpy library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28670"/>
            <a:ext cx="8201052" cy="5486400"/>
          </a:xfrm>
        </p:spPr>
        <p:txBody>
          <a:bodyPr>
            <a:noAutofit/>
          </a:bodyPr>
          <a:lstStyle/>
          <a:p>
            <a:pPr marL="365760" indent="-457200"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7.import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numpy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as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np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marL="365760" indent="-457200"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a =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np.array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(42)</a:t>
            </a:r>
          </a:p>
          <a:p>
            <a:pPr marL="365760" indent="-457200"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b =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np.array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([1, 2, 3, 4, 5])</a:t>
            </a:r>
          </a:p>
          <a:p>
            <a:pPr marL="365760" indent="-457200"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c =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np.array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([[1, 2, 3], [4, 5, 6]])</a:t>
            </a:r>
          </a:p>
          <a:p>
            <a:pPr marL="365760" indent="-457200"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d =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np.array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([[[1, 2, 3], [4, 5, 6]], [[1, 2, 3], [4, 5, 6]]])</a:t>
            </a:r>
          </a:p>
          <a:p>
            <a:pPr marL="365760" indent="-457200"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print(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a.ndim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365760" indent="-457200"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print(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b.ndim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365760" indent="-457200"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print(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c.ndim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365760" indent="-457200"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print(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d.ndim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365760" indent="-457200">
              <a:buNone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42910" y="1643050"/>
            <a:ext cx="8011159" cy="435183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lvl="0">
              <a:buFont typeface="Wingdings" pitchFamily="2" charset="2"/>
              <a:buChar char="Ø"/>
            </a:pPr>
            <a:r>
              <a:rPr lang="en-US" sz="3200" dirty="0" smtClean="0"/>
              <a:t>   </a:t>
            </a:r>
            <a:r>
              <a:rPr lang="en-US" sz="3200" dirty="0" smtClean="0">
                <a:solidFill>
                  <a:srgbClr val="0070C0"/>
                </a:solidFill>
              </a:rPr>
              <a:t>Introduction of Dataset.</a:t>
            </a:r>
          </a:p>
          <a:p>
            <a:pPr lvl="0">
              <a:buFont typeface="Wingdings" pitchFamily="2" charset="2"/>
              <a:buChar char="Ø"/>
            </a:pPr>
            <a:endParaRPr lang="en-US" sz="3200" dirty="0" smtClean="0">
              <a:solidFill>
                <a:srgbClr val="0070C0"/>
              </a:solidFill>
            </a:endParaRPr>
          </a:p>
          <a:p>
            <a:pPr lvl="0">
              <a:buFont typeface="Wingdings" pitchFamily="2" charset="2"/>
              <a:buChar char="Ø"/>
            </a:pPr>
            <a:r>
              <a:rPr lang="en-US" sz="3200" dirty="0" smtClean="0">
                <a:solidFill>
                  <a:srgbClr val="0070C0"/>
                </a:solidFill>
              </a:rPr>
              <a:t>   Dataset Upload.</a:t>
            </a:r>
          </a:p>
          <a:p>
            <a:pPr lvl="0"/>
            <a:endParaRPr lang="en-IN" sz="3200" dirty="0" smtClean="0">
              <a:solidFill>
                <a:srgbClr val="0070C0"/>
              </a:solidFill>
            </a:endParaRPr>
          </a:p>
          <a:p>
            <a:pPr lvl="0">
              <a:buFont typeface="Wingdings" pitchFamily="2" charset="2"/>
              <a:buChar char="Ø"/>
            </a:pPr>
            <a:r>
              <a:rPr lang="en-US" sz="3200" dirty="0" smtClean="0">
                <a:solidFill>
                  <a:srgbClr val="0070C0"/>
                </a:solidFill>
              </a:rPr>
              <a:t>   </a:t>
            </a:r>
            <a:r>
              <a:rPr lang="en-US" sz="3200" dirty="0" err="1" smtClean="0">
                <a:solidFill>
                  <a:srgbClr val="0070C0"/>
                </a:solidFill>
              </a:rPr>
              <a:t>Numpy</a:t>
            </a:r>
            <a:r>
              <a:rPr lang="en-US" sz="3200" dirty="0" smtClean="0">
                <a:solidFill>
                  <a:srgbClr val="0070C0"/>
                </a:solidFill>
              </a:rPr>
              <a:t> &amp; Pandas library methods.</a:t>
            </a:r>
          </a:p>
          <a:p>
            <a:pPr lvl="0"/>
            <a:endParaRPr lang="en-IN" sz="3200" dirty="0" smtClean="0">
              <a:solidFill>
                <a:srgbClr val="0070C0"/>
              </a:solidFill>
            </a:endParaRPr>
          </a:p>
          <a:p>
            <a:pPr lvl="0">
              <a:buFont typeface="Wingdings" pitchFamily="2" charset="2"/>
              <a:buChar char="Ø"/>
            </a:pPr>
            <a:r>
              <a:rPr lang="en-US" sz="3200" dirty="0" smtClean="0">
                <a:solidFill>
                  <a:srgbClr val="0070C0"/>
                </a:solidFill>
              </a:rPr>
              <a:t>   Data Preprocessing.</a:t>
            </a:r>
            <a:endParaRPr lang="en-IN" sz="3200" dirty="0" smtClean="0">
              <a:solidFill>
                <a:srgbClr val="0070C0"/>
              </a:solidFill>
            </a:endParaRPr>
          </a:p>
          <a:p>
            <a:pPr marL="0" lvl="1">
              <a:spcBef>
                <a:spcPts val="25"/>
              </a:spcBef>
              <a:buClr>
                <a:srgbClr val="30859C"/>
              </a:buClr>
              <a:buFont typeface="Arial" pitchFamily="34" charset="0"/>
              <a:buChar char="•"/>
            </a:pPr>
            <a:endParaRPr lang="en-US" sz="2900" dirty="0">
              <a:latin typeface="Times New Roman"/>
              <a:cs typeface="Times New Roman"/>
            </a:endParaRPr>
          </a:p>
          <a:p>
            <a:pPr marL="0" lvl="1">
              <a:spcBef>
                <a:spcPts val="25"/>
              </a:spcBef>
              <a:buClr>
                <a:srgbClr val="30859C"/>
              </a:buClr>
              <a:buFont typeface="Arial" pitchFamily="34" charset="0"/>
              <a:buChar char="•"/>
            </a:pPr>
            <a:endParaRPr lang="en-US" sz="2900" dirty="0">
              <a:latin typeface="Times New Roman"/>
              <a:cs typeface="Times New Roman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57158" y="285728"/>
            <a:ext cx="7239000" cy="777240"/>
          </a:xfrm>
        </p:spPr>
        <p:txBody>
          <a:bodyPr/>
          <a:lstStyle/>
          <a:p>
            <a:pPr algn="ctr"/>
            <a:r>
              <a:rPr lang="en-US" sz="4000" dirty="0" smtClean="0"/>
              <a:t>        Assignment-2</a:t>
            </a:r>
            <a:endParaRPr lang="en-IN" sz="4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76"/>
            <a:ext cx="9144000" cy="67151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r="20036" b="21875"/>
          <a:stretch>
            <a:fillRect/>
          </a:stretch>
        </p:blipFill>
        <p:spPr bwMode="auto">
          <a:xfrm>
            <a:off x="0" y="-24"/>
            <a:ext cx="91931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.jpg"/>
          <p:cNvPicPr>
            <a:picLocks noChangeAspect="1"/>
          </p:cNvPicPr>
          <p:nvPr/>
        </p:nvPicPr>
        <p:blipFill>
          <a:blip r:embed="rId2"/>
          <a:srcRect l="12500" t="10416" r="12500" b="18750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.jpg"/>
          <p:cNvPicPr>
            <a:picLocks noChangeAspect="1"/>
          </p:cNvPicPr>
          <p:nvPr/>
        </p:nvPicPr>
        <p:blipFill>
          <a:blip r:embed="rId2"/>
          <a:srcRect l="12500" t="6250" r="12500" b="23958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.jpg"/>
          <p:cNvPicPr>
            <a:picLocks noChangeAspect="1"/>
          </p:cNvPicPr>
          <p:nvPr/>
        </p:nvPicPr>
        <p:blipFill>
          <a:blip r:embed="rId2"/>
          <a:srcRect l="12500" t="5729" r="12500" b="12646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.jpg"/>
          <p:cNvPicPr>
            <a:picLocks noChangeAspect="1"/>
          </p:cNvPicPr>
          <p:nvPr/>
        </p:nvPicPr>
        <p:blipFill>
          <a:blip r:embed="rId2"/>
          <a:srcRect l="12500" t="4345" r="13281" b="1264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.jpg"/>
          <p:cNvPicPr>
            <a:picLocks noChangeAspect="1"/>
          </p:cNvPicPr>
          <p:nvPr/>
        </p:nvPicPr>
        <p:blipFill>
          <a:blip r:embed="rId2"/>
          <a:srcRect l="12500" t="4345" r="13281" b="11263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.jpg"/>
          <p:cNvPicPr>
            <a:picLocks noChangeAspect="1"/>
          </p:cNvPicPr>
          <p:nvPr/>
        </p:nvPicPr>
        <p:blipFill>
          <a:blip r:embed="rId2"/>
          <a:srcRect l="13281" t="4345" r="12500" b="1264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7.jpg"/>
          <p:cNvPicPr>
            <a:picLocks noChangeAspect="1"/>
          </p:cNvPicPr>
          <p:nvPr/>
        </p:nvPicPr>
        <p:blipFill>
          <a:blip r:embed="rId2"/>
          <a:srcRect l="14062" r="12500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.jpg"/>
          <p:cNvPicPr>
            <a:picLocks noChangeAspect="1"/>
          </p:cNvPicPr>
          <p:nvPr/>
        </p:nvPicPr>
        <p:blipFill>
          <a:blip r:embed="rId2"/>
          <a:srcRect l="12500" t="4345" r="12500" b="25098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7239000" cy="777240"/>
          </a:xfrm>
        </p:spPr>
        <p:txBody>
          <a:bodyPr/>
          <a:lstStyle/>
          <a:p>
            <a:r>
              <a:rPr lang="en-US" dirty="0"/>
              <a:t>What is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95400"/>
            <a:ext cx="8358214" cy="484632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A dataset  is a collection of data.</a:t>
            </a: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In the case of tabular data, a data set corresponds to </a:t>
            </a:r>
          </a:p>
          <a:p>
            <a:pPr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   one or more database tables where every column of a</a:t>
            </a:r>
          </a:p>
          <a:p>
            <a:pPr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   table represents a particular variable.</a:t>
            </a: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Each row corresponds to a given record of the data set</a:t>
            </a:r>
          </a:p>
          <a:p>
            <a:pPr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  in question.</a:t>
            </a: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Each value is known as a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datum/</a:t>
            </a: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 a piece of information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.jpg"/>
          <p:cNvPicPr>
            <a:picLocks noChangeAspect="1"/>
          </p:cNvPicPr>
          <p:nvPr/>
        </p:nvPicPr>
        <p:blipFill>
          <a:blip r:embed="rId2"/>
          <a:srcRect l="13281" t="4345" r="13281" b="3478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.jpg"/>
          <p:cNvPicPr>
            <a:picLocks noChangeAspect="1"/>
          </p:cNvPicPr>
          <p:nvPr/>
        </p:nvPicPr>
        <p:blipFill>
          <a:blip r:embed="rId2"/>
          <a:srcRect l="13281" t="4345" r="12500" b="15413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.jpg"/>
          <p:cNvPicPr>
            <a:picLocks noChangeAspect="1"/>
          </p:cNvPicPr>
          <p:nvPr/>
        </p:nvPicPr>
        <p:blipFill>
          <a:blip r:embed="rId2"/>
          <a:srcRect l="12500" t="4345" r="12500" b="987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.jpg"/>
          <p:cNvPicPr>
            <a:picLocks noChangeAspect="1"/>
          </p:cNvPicPr>
          <p:nvPr/>
        </p:nvPicPr>
        <p:blipFill>
          <a:blip r:embed="rId2"/>
          <a:srcRect l="12500" t="4345" r="12500" b="11263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.jpg"/>
          <p:cNvPicPr>
            <a:picLocks noChangeAspect="1"/>
          </p:cNvPicPr>
          <p:nvPr/>
        </p:nvPicPr>
        <p:blipFill>
          <a:blip r:embed="rId2"/>
          <a:srcRect l="13281" t="5729" r="13281" b="711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4.jpg"/>
          <p:cNvPicPr>
            <a:picLocks noChangeAspect="1"/>
          </p:cNvPicPr>
          <p:nvPr/>
        </p:nvPicPr>
        <p:blipFill>
          <a:blip r:embed="rId2"/>
          <a:srcRect l="12500" t="4345" r="13281" b="14030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8794" y="714356"/>
            <a:ext cx="7543606" cy="2868168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/>
            </a:r>
            <a:br>
              <a:rPr lang="en-US" b="1" dirty="0" smtClean="0">
                <a:solidFill>
                  <a:srgbClr val="FFFF00"/>
                </a:solidFill>
              </a:rPr>
            </a:br>
            <a:r>
              <a:rPr lang="en-US" b="1" dirty="0" smtClean="0">
                <a:solidFill>
                  <a:srgbClr val="FFFF00"/>
                </a:solidFill>
              </a:rPr>
              <a:t>Data Preprocessing</a:t>
            </a:r>
            <a:endParaRPr lang="en-IN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7524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is </a:t>
            </a:r>
            <a:r>
              <a:rPr lang="en-US" b="1" dirty="0"/>
              <a:t>Data Preprocessing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 </a:t>
            </a:r>
            <a:r>
              <a:rPr lang="en-US" dirty="0" smtClean="0"/>
              <a:t>real-world, </a:t>
            </a:r>
            <a:r>
              <a:rPr lang="en-US" dirty="0"/>
              <a:t>data preprocessing is one of the most important things, and it is one of the common factors of success of a </a:t>
            </a:r>
            <a:r>
              <a:rPr lang="en-US" dirty="0" smtClean="0"/>
              <a:t>model.</a:t>
            </a:r>
          </a:p>
          <a:p>
            <a:r>
              <a:rPr lang="en-US" dirty="0" smtClean="0"/>
              <a:t> </a:t>
            </a:r>
            <a:r>
              <a:rPr lang="en-US" dirty="0"/>
              <a:t>if there is correct data preprocessing and feature engineering, </a:t>
            </a:r>
            <a:r>
              <a:rPr lang="en-US" dirty="0" smtClean="0"/>
              <a:t>then that </a:t>
            </a:r>
            <a:r>
              <a:rPr lang="en-US" dirty="0"/>
              <a:t>model is more likely to produce noticeably </a:t>
            </a:r>
            <a:r>
              <a:rPr lang="en-US" dirty="0">
                <a:solidFill>
                  <a:srgbClr val="FF0000"/>
                </a:solidFill>
              </a:rPr>
              <a:t>better results </a:t>
            </a:r>
            <a:r>
              <a:rPr lang="en-US" dirty="0"/>
              <a:t>as compared to a model for which data is not well preprocessed.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6685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.JPG"/>
          <p:cNvPicPr>
            <a:picLocks noChangeAspect="1"/>
          </p:cNvPicPr>
          <p:nvPr/>
        </p:nvPicPr>
        <p:blipFill>
          <a:blip r:embed="rId2"/>
          <a:srcRect l="21875" r="12500" b="1264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.JPG"/>
          <p:cNvPicPr>
            <a:picLocks noChangeAspect="1"/>
          </p:cNvPicPr>
          <p:nvPr/>
        </p:nvPicPr>
        <p:blipFill>
          <a:blip r:embed="rId2"/>
          <a:srcRect l="22656" t="5729" r="5468" b="18180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20041"/>
            <a:ext cx="10515600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  <a:tabLst>
                <a:tab pos="561340" algn="l"/>
                <a:tab pos="9157335" algn="l"/>
              </a:tabLst>
            </a:pPr>
            <a:r>
              <a:rPr lang="en-US" spc="-15" dirty="0"/>
              <a:t>Import of dataset</a:t>
            </a:r>
            <a:r>
              <a:rPr spc="-15" dirty="0"/>
              <a:t>	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228600" y="1295400"/>
            <a:ext cx="8686800" cy="31053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1625" marR="627380" indent="-2870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01625" algn="l"/>
                <a:tab pos="302260" algn="l"/>
              </a:tabLst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Datasets are generally imported as a raw data files.  </a:t>
            </a:r>
          </a:p>
          <a:p>
            <a:pPr marL="2540">
              <a:lnSpc>
                <a:spcPct val="100000"/>
              </a:lnSpc>
              <a:spcBef>
                <a:spcPts val="25"/>
              </a:spcBef>
              <a:buClr>
                <a:srgbClr val="30859C"/>
              </a:buClr>
              <a:buFont typeface="Arial"/>
              <a:buChar char="•"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marL="301625" marR="5080" indent="-30162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01625" algn="l"/>
                <a:tab pos="302260" algn="l"/>
              </a:tabLst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Datasets are generally in the form of CSV, JSON or XML  data format.</a:t>
            </a:r>
          </a:p>
          <a:p>
            <a:pPr marL="2540">
              <a:lnSpc>
                <a:spcPct val="100000"/>
              </a:lnSpc>
              <a:spcBef>
                <a:spcPts val="25"/>
              </a:spcBef>
              <a:buClr>
                <a:srgbClr val="30859C"/>
              </a:buClr>
              <a:buFont typeface="Arial"/>
              <a:buChar char="•"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marL="301625" marR="775335" indent="-301625">
              <a:lnSpc>
                <a:spcPct val="100000"/>
              </a:lnSpc>
              <a:buFont typeface="Arial"/>
              <a:buChar char="•"/>
              <a:tabLst>
                <a:tab pos="301625" algn="l"/>
                <a:tab pos="302260" algn="l"/>
              </a:tabLst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For the purpose of this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class,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CSV is used in the  accompanying examples.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.JPG"/>
          <p:cNvPicPr>
            <a:picLocks noChangeAspect="1"/>
          </p:cNvPicPr>
          <p:nvPr/>
        </p:nvPicPr>
        <p:blipFill>
          <a:blip r:embed="rId2"/>
          <a:srcRect l="21094" t="5729" r="14062" b="1264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.JPG"/>
          <p:cNvPicPr>
            <a:picLocks noChangeAspect="1"/>
          </p:cNvPicPr>
          <p:nvPr/>
        </p:nvPicPr>
        <p:blipFill>
          <a:blip r:embed="rId2"/>
          <a:srcRect l="21875" t="5729" r="5468" b="987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.jpg"/>
          <p:cNvPicPr>
            <a:picLocks noChangeAspect="1"/>
          </p:cNvPicPr>
          <p:nvPr/>
        </p:nvPicPr>
        <p:blipFill>
          <a:blip r:embed="rId2"/>
          <a:srcRect l="3125" t="9879" r="3906" b="987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.jpg"/>
          <p:cNvPicPr>
            <a:picLocks noChangeAspect="1"/>
          </p:cNvPicPr>
          <p:nvPr/>
        </p:nvPicPr>
        <p:blipFill>
          <a:blip r:embed="rId2"/>
          <a:srcRect l="4687" t="14030" r="312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.jpg"/>
          <p:cNvPicPr>
            <a:picLocks noChangeAspect="1"/>
          </p:cNvPicPr>
          <p:nvPr/>
        </p:nvPicPr>
        <p:blipFill>
          <a:blip r:embed="rId2"/>
          <a:srcRect l="3906" t="12646" r="3125" b="572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.jpg"/>
          <p:cNvPicPr>
            <a:picLocks noChangeAspect="1"/>
          </p:cNvPicPr>
          <p:nvPr/>
        </p:nvPicPr>
        <p:blipFill>
          <a:blip r:embed="rId2"/>
          <a:srcRect l="2343" t="11263" b="572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.JPG"/>
          <p:cNvPicPr>
            <a:picLocks noChangeAspect="1"/>
          </p:cNvPicPr>
          <p:nvPr/>
        </p:nvPicPr>
        <p:blipFill>
          <a:blip r:embed="rId2"/>
          <a:srcRect l="22656" r="10156" b="16797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7.jpg"/>
          <p:cNvPicPr>
            <a:picLocks noChangeAspect="1"/>
          </p:cNvPicPr>
          <p:nvPr/>
        </p:nvPicPr>
        <p:blipFill>
          <a:blip r:embed="rId2"/>
          <a:srcRect l="5468" t="16797" r="4687" b="14030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.JPG"/>
          <p:cNvPicPr>
            <a:picLocks noChangeAspect="1"/>
          </p:cNvPicPr>
          <p:nvPr/>
        </p:nvPicPr>
        <p:blipFill>
          <a:blip r:embed="rId2"/>
          <a:srcRect l="21875" t="4345" r="10156" b="1126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.jpg"/>
          <p:cNvPicPr>
            <a:picLocks noChangeAspect="1"/>
          </p:cNvPicPr>
          <p:nvPr/>
        </p:nvPicPr>
        <p:blipFill>
          <a:blip r:embed="rId2"/>
          <a:srcRect l="22656" r="8593" b="1264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8596" y="285728"/>
            <a:ext cx="8715404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  <a:tabLst>
                <a:tab pos="561340" algn="l"/>
                <a:tab pos="9157335" algn="l"/>
              </a:tabLst>
            </a:pPr>
            <a:r>
              <a:rPr sz="2800" smtClean="0"/>
              <a:t>Importing </a:t>
            </a:r>
            <a:r>
              <a:rPr sz="2800"/>
              <a:t>the </a:t>
            </a:r>
            <a:r>
              <a:rPr sz="2800" spc="-15" smtClean="0"/>
              <a:t>Dataset</a:t>
            </a:r>
            <a:r>
              <a:rPr lang="en-IN" sz="2800" spc="-15" dirty="0" smtClean="0"/>
              <a:t> - </a:t>
            </a:r>
            <a:r>
              <a:rPr sz="2800" spc="5" smtClean="0"/>
              <a:t>Python</a:t>
            </a:r>
            <a:r>
              <a:rPr sz="2800" spc="5" dirty="0"/>
              <a:t>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0739" y="1618234"/>
            <a:ext cx="1924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6FC0"/>
                </a:solidFill>
                <a:latin typeface="Calibri"/>
                <a:cs typeface="Calibri"/>
              </a:rPr>
              <a:t>import </a:t>
            </a:r>
            <a:r>
              <a:rPr sz="1800" spc="-5" dirty="0">
                <a:latin typeface="Calibri"/>
                <a:cs typeface="Calibri"/>
              </a:rPr>
              <a:t>pandas 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as</a:t>
            </a:r>
            <a:r>
              <a:rPr sz="1800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98975" y="1618234"/>
            <a:ext cx="335470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# 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use pandas </a:t>
            </a:r>
            <a:r>
              <a:rPr sz="1800" spc="-10" dirty="0">
                <a:solidFill>
                  <a:srgbClr val="00AF50"/>
                </a:solidFill>
                <a:latin typeface="Calibri"/>
                <a:cs typeface="Calibri"/>
              </a:rPr>
              <a:t>library </a:t>
            </a:r>
            <a:r>
              <a:rPr sz="1800" spc="-15" dirty="0">
                <a:solidFill>
                  <a:srgbClr val="00AF50"/>
                </a:solidFill>
                <a:latin typeface="Calibri"/>
                <a:cs typeface="Calibri"/>
              </a:rPr>
              <a:t>for data</a:t>
            </a:r>
            <a:r>
              <a:rPr sz="1800" spc="2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AF50"/>
                </a:solidFill>
                <a:latin typeface="Calibri"/>
                <a:cs typeface="Calibri"/>
              </a:rPr>
              <a:t>frames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0739" y="2167254"/>
            <a:ext cx="6665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70300" algn="l"/>
              </a:tabLst>
            </a:pPr>
            <a:r>
              <a:rPr sz="1800" spc="-10" dirty="0">
                <a:latin typeface="Calibri"/>
                <a:cs typeface="Calibri"/>
              </a:rPr>
              <a:t>dataset </a:t>
            </a:r>
            <a:r>
              <a:rPr sz="1800" dirty="0">
                <a:latin typeface="Calibri"/>
                <a:cs typeface="Calibri"/>
              </a:rPr>
              <a:t>= </a:t>
            </a:r>
            <a:r>
              <a:rPr sz="1800" spc="-10">
                <a:latin typeface="Calibri"/>
                <a:cs typeface="Calibri"/>
              </a:rPr>
              <a:t>pd.read_csv</a:t>
            </a:r>
            <a:r>
              <a:rPr sz="1800" spc="-10" dirty="0">
                <a:latin typeface="Calibri"/>
                <a:cs typeface="Calibri"/>
              </a:rPr>
              <a:t>(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‘data.csv’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)	</a:t>
            </a: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# </a:t>
            </a:r>
            <a:r>
              <a:rPr sz="1800" spc="-10" dirty="0">
                <a:solidFill>
                  <a:srgbClr val="00AF50"/>
                </a:solidFill>
                <a:latin typeface="Calibri"/>
                <a:cs typeface="Calibri"/>
              </a:rPr>
              <a:t>read 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CSV file </a:t>
            </a:r>
            <a:r>
              <a:rPr sz="1800" spc="-10" dirty="0">
                <a:solidFill>
                  <a:srgbClr val="00AF50"/>
                </a:solidFill>
                <a:latin typeface="Calibri"/>
                <a:cs typeface="Calibri"/>
              </a:rPr>
              <a:t>into </a:t>
            </a: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a </a:t>
            </a:r>
            <a:r>
              <a:rPr sz="1800" spc="-15" dirty="0">
                <a:solidFill>
                  <a:srgbClr val="00AF50"/>
                </a:solidFill>
                <a:latin typeface="Calibri"/>
                <a:cs typeface="Calibri"/>
              </a:rPr>
              <a:t>data</a:t>
            </a: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AF50"/>
                </a:solidFill>
                <a:latin typeface="Calibri"/>
                <a:cs typeface="Calibri"/>
              </a:rPr>
              <a:t>frame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03575" y="2840863"/>
            <a:ext cx="18954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0AF50"/>
                </a:solidFill>
                <a:latin typeface="Calibri"/>
                <a:cs typeface="Calibri"/>
              </a:rPr>
              <a:t>pathname </a:t>
            </a:r>
            <a:r>
              <a:rPr sz="1400" spc="-10" dirty="0">
                <a:solidFill>
                  <a:srgbClr val="00AF50"/>
                </a:solidFill>
                <a:latin typeface="Calibri"/>
                <a:cs typeface="Calibri"/>
              </a:rPr>
              <a:t>to </a:t>
            </a:r>
            <a:r>
              <a:rPr sz="1400" spc="-15" dirty="0">
                <a:solidFill>
                  <a:srgbClr val="00AF50"/>
                </a:solidFill>
                <a:latin typeface="Calibri"/>
                <a:cs typeface="Calibri"/>
              </a:rPr>
              <a:t>raw </a:t>
            </a:r>
            <a:r>
              <a:rPr sz="1400" spc="-10" dirty="0">
                <a:solidFill>
                  <a:srgbClr val="00AF50"/>
                </a:solidFill>
                <a:latin typeface="Calibri"/>
                <a:cs typeface="Calibri"/>
              </a:rPr>
              <a:t>data</a:t>
            </a:r>
            <a:r>
              <a:rPr sz="1400" spc="-2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AF50"/>
                </a:solidFill>
                <a:latin typeface="Calibri"/>
                <a:cs typeface="Calibri"/>
              </a:rPr>
              <a:t>file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03523" y="2438400"/>
            <a:ext cx="208279" cy="381635"/>
          </a:xfrm>
          <a:custGeom>
            <a:avLst/>
            <a:gdLst/>
            <a:ahLst/>
            <a:cxnLst/>
            <a:rect l="l" t="t" r="r" b="b"/>
            <a:pathLst>
              <a:path w="208279" h="381635">
                <a:moveTo>
                  <a:pt x="159479" y="204342"/>
                </a:moveTo>
                <a:lnTo>
                  <a:pt x="142112" y="204342"/>
                </a:lnTo>
                <a:lnTo>
                  <a:pt x="142875" y="204977"/>
                </a:lnTo>
                <a:lnTo>
                  <a:pt x="166497" y="239649"/>
                </a:lnTo>
                <a:lnTo>
                  <a:pt x="181483" y="280542"/>
                </a:lnTo>
                <a:lnTo>
                  <a:pt x="191515" y="328802"/>
                </a:lnTo>
                <a:lnTo>
                  <a:pt x="195325" y="381126"/>
                </a:lnTo>
                <a:lnTo>
                  <a:pt x="208025" y="380873"/>
                </a:lnTo>
                <a:lnTo>
                  <a:pt x="204215" y="327278"/>
                </a:lnTo>
                <a:lnTo>
                  <a:pt x="193675" y="277240"/>
                </a:lnTo>
                <a:lnTo>
                  <a:pt x="178180" y="234696"/>
                </a:lnTo>
                <a:lnTo>
                  <a:pt x="165480" y="212089"/>
                </a:lnTo>
                <a:lnTo>
                  <a:pt x="159479" y="204342"/>
                </a:lnTo>
                <a:close/>
              </a:path>
              <a:path w="208279" h="381635">
                <a:moveTo>
                  <a:pt x="142409" y="204639"/>
                </a:moveTo>
                <a:lnTo>
                  <a:pt x="142748" y="204977"/>
                </a:lnTo>
                <a:lnTo>
                  <a:pt x="142409" y="204639"/>
                </a:lnTo>
                <a:close/>
              </a:path>
              <a:path w="208279" h="381635">
                <a:moveTo>
                  <a:pt x="142112" y="204342"/>
                </a:moveTo>
                <a:lnTo>
                  <a:pt x="142409" y="204639"/>
                </a:lnTo>
                <a:lnTo>
                  <a:pt x="142875" y="204977"/>
                </a:lnTo>
                <a:lnTo>
                  <a:pt x="142112" y="204342"/>
                </a:lnTo>
                <a:close/>
              </a:path>
              <a:path w="208279" h="381635">
                <a:moveTo>
                  <a:pt x="136334" y="200221"/>
                </a:moveTo>
                <a:lnTo>
                  <a:pt x="142409" y="204639"/>
                </a:lnTo>
                <a:lnTo>
                  <a:pt x="142112" y="204342"/>
                </a:lnTo>
                <a:lnTo>
                  <a:pt x="159479" y="204342"/>
                </a:lnTo>
                <a:lnTo>
                  <a:pt x="158496" y="203073"/>
                </a:lnTo>
                <a:lnTo>
                  <a:pt x="156037" y="200533"/>
                </a:lnTo>
                <a:lnTo>
                  <a:pt x="137033" y="200533"/>
                </a:lnTo>
                <a:lnTo>
                  <a:pt x="136334" y="200221"/>
                </a:lnTo>
                <a:close/>
              </a:path>
              <a:path w="208279" h="381635">
                <a:moveTo>
                  <a:pt x="135889" y="199898"/>
                </a:moveTo>
                <a:lnTo>
                  <a:pt x="136334" y="200221"/>
                </a:lnTo>
                <a:lnTo>
                  <a:pt x="137033" y="200533"/>
                </a:lnTo>
                <a:lnTo>
                  <a:pt x="135889" y="199898"/>
                </a:lnTo>
                <a:close/>
              </a:path>
              <a:path w="208279" h="381635">
                <a:moveTo>
                  <a:pt x="155423" y="199898"/>
                </a:moveTo>
                <a:lnTo>
                  <a:pt x="135889" y="199898"/>
                </a:lnTo>
                <a:lnTo>
                  <a:pt x="137033" y="200533"/>
                </a:lnTo>
                <a:lnTo>
                  <a:pt x="156037" y="200533"/>
                </a:lnTo>
                <a:lnTo>
                  <a:pt x="155423" y="199898"/>
                </a:lnTo>
                <a:close/>
              </a:path>
              <a:path w="208279" h="381635">
                <a:moveTo>
                  <a:pt x="130698" y="197705"/>
                </a:moveTo>
                <a:lnTo>
                  <a:pt x="136334" y="200221"/>
                </a:lnTo>
                <a:lnTo>
                  <a:pt x="135889" y="199898"/>
                </a:lnTo>
                <a:lnTo>
                  <a:pt x="155423" y="199898"/>
                </a:lnTo>
                <a:lnTo>
                  <a:pt x="153456" y="197865"/>
                </a:lnTo>
                <a:lnTo>
                  <a:pt x="131699" y="197865"/>
                </a:lnTo>
                <a:lnTo>
                  <a:pt x="130698" y="197705"/>
                </a:lnTo>
                <a:close/>
              </a:path>
              <a:path w="208279" h="381635">
                <a:moveTo>
                  <a:pt x="129921" y="197358"/>
                </a:moveTo>
                <a:lnTo>
                  <a:pt x="130698" y="197705"/>
                </a:lnTo>
                <a:lnTo>
                  <a:pt x="131699" y="197865"/>
                </a:lnTo>
                <a:lnTo>
                  <a:pt x="129921" y="197358"/>
                </a:lnTo>
                <a:close/>
              </a:path>
              <a:path w="208279" h="381635">
                <a:moveTo>
                  <a:pt x="152965" y="197358"/>
                </a:moveTo>
                <a:lnTo>
                  <a:pt x="129921" y="197358"/>
                </a:lnTo>
                <a:lnTo>
                  <a:pt x="131699" y="197865"/>
                </a:lnTo>
                <a:lnTo>
                  <a:pt x="153456" y="197865"/>
                </a:lnTo>
                <a:lnTo>
                  <a:pt x="152965" y="197358"/>
                </a:lnTo>
                <a:close/>
              </a:path>
              <a:path w="208279" h="381635">
                <a:moveTo>
                  <a:pt x="49922" y="25122"/>
                </a:moveTo>
                <a:lnTo>
                  <a:pt x="44632" y="34798"/>
                </a:lnTo>
                <a:lnTo>
                  <a:pt x="44703" y="36322"/>
                </a:lnTo>
                <a:lnTo>
                  <a:pt x="46862" y="53975"/>
                </a:lnTo>
                <a:lnTo>
                  <a:pt x="57276" y="104012"/>
                </a:lnTo>
                <a:lnTo>
                  <a:pt x="73025" y="146812"/>
                </a:lnTo>
                <a:lnTo>
                  <a:pt x="100075" y="185800"/>
                </a:lnTo>
                <a:lnTo>
                  <a:pt x="100329" y="185927"/>
                </a:lnTo>
                <a:lnTo>
                  <a:pt x="100584" y="186182"/>
                </a:lnTo>
                <a:lnTo>
                  <a:pt x="107568" y="191262"/>
                </a:lnTo>
                <a:lnTo>
                  <a:pt x="107823" y="191515"/>
                </a:lnTo>
                <a:lnTo>
                  <a:pt x="108585" y="192024"/>
                </a:lnTo>
                <a:lnTo>
                  <a:pt x="115697" y="195199"/>
                </a:lnTo>
                <a:lnTo>
                  <a:pt x="116204" y="195452"/>
                </a:lnTo>
                <a:lnTo>
                  <a:pt x="116839" y="195707"/>
                </a:lnTo>
                <a:lnTo>
                  <a:pt x="117348" y="195707"/>
                </a:lnTo>
                <a:lnTo>
                  <a:pt x="124587" y="196723"/>
                </a:lnTo>
                <a:lnTo>
                  <a:pt x="130698" y="197705"/>
                </a:lnTo>
                <a:lnTo>
                  <a:pt x="129921" y="197358"/>
                </a:lnTo>
                <a:lnTo>
                  <a:pt x="152965" y="197358"/>
                </a:lnTo>
                <a:lnTo>
                  <a:pt x="150875" y="195199"/>
                </a:lnTo>
                <a:lnTo>
                  <a:pt x="150622" y="195072"/>
                </a:lnTo>
                <a:lnTo>
                  <a:pt x="150367" y="194817"/>
                </a:lnTo>
                <a:lnTo>
                  <a:pt x="143383" y="189737"/>
                </a:lnTo>
                <a:lnTo>
                  <a:pt x="143128" y="189484"/>
                </a:lnTo>
                <a:lnTo>
                  <a:pt x="142366" y="188975"/>
                </a:lnTo>
                <a:lnTo>
                  <a:pt x="135254" y="185800"/>
                </a:lnTo>
                <a:lnTo>
                  <a:pt x="134747" y="185547"/>
                </a:lnTo>
                <a:lnTo>
                  <a:pt x="134112" y="185292"/>
                </a:lnTo>
                <a:lnTo>
                  <a:pt x="133603" y="185292"/>
                </a:lnTo>
                <a:lnTo>
                  <a:pt x="126364" y="184276"/>
                </a:lnTo>
                <a:lnTo>
                  <a:pt x="122413" y="183641"/>
                </a:lnTo>
                <a:lnTo>
                  <a:pt x="121030" y="183641"/>
                </a:lnTo>
                <a:lnTo>
                  <a:pt x="119252" y="183134"/>
                </a:lnTo>
                <a:lnTo>
                  <a:pt x="119893" y="183134"/>
                </a:lnTo>
                <a:lnTo>
                  <a:pt x="115341" y="181101"/>
                </a:lnTo>
                <a:lnTo>
                  <a:pt x="115062" y="181101"/>
                </a:lnTo>
                <a:lnTo>
                  <a:pt x="113918" y="180466"/>
                </a:lnTo>
                <a:lnTo>
                  <a:pt x="114188" y="180466"/>
                </a:lnTo>
                <a:lnTo>
                  <a:pt x="108950" y="176657"/>
                </a:lnTo>
                <a:lnTo>
                  <a:pt x="108076" y="176022"/>
                </a:lnTo>
                <a:lnTo>
                  <a:pt x="108215" y="176022"/>
                </a:lnTo>
                <a:lnTo>
                  <a:pt x="101980" y="169672"/>
                </a:lnTo>
                <a:lnTo>
                  <a:pt x="78866" y="128524"/>
                </a:lnTo>
                <a:lnTo>
                  <a:pt x="65404" y="84836"/>
                </a:lnTo>
                <a:lnTo>
                  <a:pt x="57599" y="37518"/>
                </a:lnTo>
                <a:lnTo>
                  <a:pt x="49922" y="25122"/>
                </a:lnTo>
                <a:close/>
              </a:path>
              <a:path w="208279" h="381635">
                <a:moveTo>
                  <a:pt x="119252" y="183134"/>
                </a:moveTo>
                <a:lnTo>
                  <a:pt x="121030" y="183641"/>
                </a:lnTo>
                <a:lnTo>
                  <a:pt x="120253" y="183294"/>
                </a:lnTo>
                <a:lnTo>
                  <a:pt x="119252" y="183134"/>
                </a:lnTo>
                <a:close/>
              </a:path>
              <a:path w="208279" h="381635">
                <a:moveTo>
                  <a:pt x="120253" y="183294"/>
                </a:moveTo>
                <a:lnTo>
                  <a:pt x="121030" y="183641"/>
                </a:lnTo>
                <a:lnTo>
                  <a:pt x="122413" y="183641"/>
                </a:lnTo>
                <a:lnTo>
                  <a:pt x="120253" y="183294"/>
                </a:lnTo>
                <a:close/>
              </a:path>
              <a:path w="208279" h="381635">
                <a:moveTo>
                  <a:pt x="119893" y="183134"/>
                </a:moveTo>
                <a:lnTo>
                  <a:pt x="119252" y="183134"/>
                </a:lnTo>
                <a:lnTo>
                  <a:pt x="120253" y="183294"/>
                </a:lnTo>
                <a:lnTo>
                  <a:pt x="119893" y="183134"/>
                </a:lnTo>
                <a:close/>
              </a:path>
              <a:path w="208279" h="381635">
                <a:moveTo>
                  <a:pt x="113918" y="180466"/>
                </a:moveTo>
                <a:lnTo>
                  <a:pt x="115062" y="181101"/>
                </a:lnTo>
                <a:lnTo>
                  <a:pt x="114617" y="180778"/>
                </a:lnTo>
                <a:lnTo>
                  <a:pt x="113918" y="180466"/>
                </a:lnTo>
                <a:close/>
              </a:path>
              <a:path w="208279" h="381635">
                <a:moveTo>
                  <a:pt x="114617" y="180778"/>
                </a:moveTo>
                <a:lnTo>
                  <a:pt x="115062" y="181101"/>
                </a:lnTo>
                <a:lnTo>
                  <a:pt x="115341" y="181101"/>
                </a:lnTo>
                <a:lnTo>
                  <a:pt x="114617" y="180778"/>
                </a:lnTo>
                <a:close/>
              </a:path>
              <a:path w="208279" h="381635">
                <a:moveTo>
                  <a:pt x="114188" y="180466"/>
                </a:moveTo>
                <a:lnTo>
                  <a:pt x="113918" y="180466"/>
                </a:lnTo>
                <a:lnTo>
                  <a:pt x="114617" y="180778"/>
                </a:lnTo>
                <a:lnTo>
                  <a:pt x="114188" y="180466"/>
                </a:lnTo>
                <a:close/>
              </a:path>
              <a:path w="208279" h="381635">
                <a:moveTo>
                  <a:pt x="108076" y="176022"/>
                </a:moveTo>
                <a:lnTo>
                  <a:pt x="108838" y="176657"/>
                </a:lnTo>
                <a:lnTo>
                  <a:pt x="108561" y="176374"/>
                </a:lnTo>
                <a:lnTo>
                  <a:pt x="108076" y="176022"/>
                </a:lnTo>
                <a:close/>
              </a:path>
              <a:path w="208279" h="381635">
                <a:moveTo>
                  <a:pt x="108561" y="176374"/>
                </a:moveTo>
                <a:lnTo>
                  <a:pt x="108838" y="176657"/>
                </a:lnTo>
                <a:lnTo>
                  <a:pt x="108561" y="176374"/>
                </a:lnTo>
                <a:close/>
              </a:path>
              <a:path w="208279" h="381635">
                <a:moveTo>
                  <a:pt x="108215" y="176022"/>
                </a:moveTo>
                <a:lnTo>
                  <a:pt x="108076" y="176022"/>
                </a:lnTo>
                <a:lnTo>
                  <a:pt x="108561" y="176374"/>
                </a:lnTo>
                <a:lnTo>
                  <a:pt x="108215" y="176022"/>
                </a:lnTo>
                <a:close/>
              </a:path>
              <a:path w="208279" h="381635">
                <a:moveTo>
                  <a:pt x="49275" y="0"/>
                </a:moveTo>
                <a:lnTo>
                  <a:pt x="1650" y="86867"/>
                </a:lnTo>
                <a:lnTo>
                  <a:pt x="0" y="89915"/>
                </a:lnTo>
                <a:lnTo>
                  <a:pt x="1142" y="93852"/>
                </a:lnTo>
                <a:lnTo>
                  <a:pt x="7238" y="97154"/>
                </a:lnTo>
                <a:lnTo>
                  <a:pt x="11049" y="96012"/>
                </a:lnTo>
                <a:lnTo>
                  <a:pt x="12826" y="92963"/>
                </a:lnTo>
                <a:lnTo>
                  <a:pt x="44600" y="34855"/>
                </a:lnTo>
                <a:lnTo>
                  <a:pt x="43434" y="18287"/>
                </a:lnTo>
                <a:lnTo>
                  <a:pt x="43306" y="12700"/>
                </a:lnTo>
                <a:lnTo>
                  <a:pt x="56006" y="12446"/>
                </a:lnTo>
                <a:lnTo>
                  <a:pt x="56991" y="12446"/>
                </a:lnTo>
                <a:lnTo>
                  <a:pt x="49275" y="0"/>
                </a:lnTo>
                <a:close/>
              </a:path>
              <a:path w="208279" h="381635">
                <a:moveTo>
                  <a:pt x="56991" y="12446"/>
                </a:moveTo>
                <a:lnTo>
                  <a:pt x="56006" y="12446"/>
                </a:lnTo>
                <a:lnTo>
                  <a:pt x="56088" y="15621"/>
                </a:lnTo>
                <a:lnTo>
                  <a:pt x="90760" y="91059"/>
                </a:lnTo>
                <a:lnTo>
                  <a:pt x="96392" y="94741"/>
                </a:lnTo>
                <a:lnTo>
                  <a:pt x="99440" y="92963"/>
                </a:lnTo>
                <a:lnTo>
                  <a:pt x="102362" y="91059"/>
                </a:lnTo>
                <a:lnTo>
                  <a:pt x="103377" y="87249"/>
                </a:lnTo>
                <a:lnTo>
                  <a:pt x="56991" y="12446"/>
                </a:lnTo>
                <a:close/>
              </a:path>
              <a:path w="208279" h="381635">
                <a:moveTo>
                  <a:pt x="56088" y="15621"/>
                </a:moveTo>
                <a:lnTo>
                  <a:pt x="55117" y="15621"/>
                </a:lnTo>
                <a:lnTo>
                  <a:pt x="49922" y="25122"/>
                </a:lnTo>
                <a:lnTo>
                  <a:pt x="57599" y="37518"/>
                </a:lnTo>
                <a:lnTo>
                  <a:pt x="57276" y="34798"/>
                </a:lnTo>
                <a:lnTo>
                  <a:pt x="56192" y="18287"/>
                </a:lnTo>
                <a:lnTo>
                  <a:pt x="56088" y="15621"/>
                </a:lnTo>
                <a:close/>
              </a:path>
              <a:path w="208279" h="381635">
                <a:moveTo>
                  <a:pt x="56006" y="12446"/>
                </a:moveTo>
                <a:lnTo>
                  <a:pt x="43306" y="12700"/>
                </a:lnTo>
                <a:lnTo>
                  <a:pt x="43434" y="18287"/>
                </a:lnTo>
                <a:lnTo>
                  <a:pt x="44600" y="34855"/>
                </a:lnTo>
                <a:lnTo>
                  <a:pt x="49922" y="25122"/>
                </a:lnTo>
                <a:lnTo>
                  <a:pt x="44196" y="15875"/>
                </a:lnTo>
                <a:lnTo>
                  <a:pt x="55117" y="15621"/>
                </a:lnTo>
                <a:lnTo>
                  <a:pt x="56088" y="15621"/>
                </a:lnTo>
                <a:lnTo>
                  <a:pt x="56006" y="12446"/>
                </a:lnTo>
                <a:close/>
              </a:path>
              <a:path w="208279" h="381635">
                <a:moveTo>
                  <a:pt x="55117" y="15621"/>
                </a:moveTo>
                <a:lnTo>
                  <a:pt x="44196" y="15875"/>
                </a:lnTo>
                <a:lnTo>
                  <a:pt x="49922" y="25122"/>
                </a:lnTo>
                <a:lnTo>
                  <a:pt x="55117" y="15621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84450" y="2438400"/>
            <a:ext cx="209550" cy="725805"/>
          </a:xfrm>
          <a:custGeom>
            <a:avLst/>
            <a:gdLst/>
            <a:ahLst/>
            <a:cxnLst/>
            <a:rect l="l" t="t" r="r" b="b"/>
            <a:pathLst>
              <a:path w="209550" h="725805">
                <a:moveTo>
                  <a:pt x="84028" y="356043"/>
                </a:moveTo>
                <a:lnTo>
                  <a:pt x="81533" y="356488"/>
                </a:lnTo>
                <a:lnTo>
                  <a:pt x="77977" y="356997"/>
                </a:lnTo>
                <a:lnTo>
                  <a:pt x="77469" y="357124"/>
                </a:lnTo>
                <a:lnTo>
                  <a:pt x="77088" y="357250"/>
                </a:lnTo>
                <a:lnTo>
                  <a:pt x="76581" y="357377"/>
                </a:lnTo>
                <a:lnTo>
                  <a:pt x="72898" y="358901"/>
                </a:lnTo>
                <a:lnTo>
                  <a:pt x="72517" y="359155"/>
                </a:lnTo>
                <a:lnTo>
                  <a:pt x="72008" y="359410"/>
                </a:lnTo>
                <a:lnTo>
                  <a:pt x="71627" y="359663"/>
                </a:lnTo>
                <a:lnTo>
                  <a:pt x="68199" y="362203"/>
                </a:lnTo>
                <a:lnTo>
                  <a:pt x="67818" y="362458"/>
                </a:lnTo>
                <a:lnTo>
                  <a:pt x="63373" y="366902"/>
                </a:lnTo>
                <a:lnTo>
                  <a:pt x="41910" y="408304"/>
                </a:lnTo>
                <a:lnTo>
                  <a:pt x="29463" y="450214"/>
                </a:lnTo>
                <a:lnTo>
                  <a:pt x="18795" y="501523"/>
                </a:lnTo>
                <a:lnTo>
                  <a:pt x="10032" y="560197"/>
                </a:lnTo>
                <a:lnTo>
                  <a:pt x="3810" y="624204"/>
                </a:lnTo>
                <a:lnTo>
                  <a:pt x="506" y="691514"/>
                </a:lnTo>
                <a:lnTo>
                  <a:pt x="0" y="725297"/>
                </a:lnTo>
                <a:lnTo>
                  <a:pt x="12700" y="725551"/>
                </a:lnTo>
                <a:lnTo>
                  <a:pt x="13212" y="691388"/>
                </a:lnTo>
                <a:lnTo>
                  <a:pt x="14376" y="657605"/>
                </a:lnTo>
                <a:lnTo>
                  <a:pt x="19304" y="592836"/>
                </a:lnTo>
                <a:lnTo>
                  <a:pt x="26797" y="531749"/>
                </a:lnTo>
                <a:lnTo>
                  <a:pt x="36449" y="477265"/>
                </a:lnTo>
                <a:lnTo>
                  <a:pt x="47751" y="431419"/>
                </a:lnTo>
                <a:lnTo>
                  <a:pt x="63626" y="389636"/>
                </a:lnTo>
                <a:lnTo>
                  <a:pt x="75691" y="372490"/>
                </a:lnTo>
                <a:lnTo>
                  <a:pt x="76326" y="371855"/>
                </a:lnTo>
                <a:lnTo>
                  <a:pt x="76454" y="371855"/>
                </a:lnTo>
                <a:lnTo>
                  <a:pt x="78054" y="370713"/>
                </a:lnTo>
                <a:lnTo>
                  <a:pt x="77850" y="370713"/>
                </a:lnTo>
                <a:lnTo>
                  <a:pt x="79120" y="369950"/>
                </a:lnTo>
                <a:lnTo>
                  <a:pt x="79692" y="369950"/>
                </a:lnTo>
                <a:lnTo>
                  <a:pt x="80613" y="369570"/>
                </a:lnTo>
                <a:lnTo>
                  <a:pt x="80010" y="369570"/>
                </a:lnTo>
                <a:lnTo>
                  <a:pt x="81533" y="369188"/>
                </a:lnTo>
                <a:lnTo>
                  <a:pt x="82143" y="369188"/>
                </a:lnTo>
                <a:lnTo>
                  <a:pt x="83566" y="368935"/>
                </a:lnTo>
                <a:lnTo>
                  <a:pt x="87122" y="368426"/>
                </a:lnTo>
                <a:lnTo>
                  <a:pt x="87630" y="368300"/>
                </a:lnTo>
                <a:lnTo>
                  <a:pt x="88011" y="368173"/>
                </a:lnTo>
                <a:lnTo>
                  <a:pt x="88518" y="368046"/>
                </a:lnTo>
                <a:lnTo>
                  <a:pt x="92201" y="366522"/>
                </a:lnTo>
                <a:lnTo>
                  <a:pt x="92582" y="366267"/>
                </a:lnTo>
                <a:lnTo>
                  <a:pt x="93091" y="366013"/>
                </a:lnTo>
                <a:lnTo>
                  <a:pt x="93472" y="365760"/>
                </a:lnTo>
                <a:lnTo>
                  <a:pt x="96900" y="363220"/>
                </a:lnTo>
                <a:lnTo>
                  <a:pt x="97281" y="362965"/>
                </a:lnTo>
                <a:lnTo>
                  <a:pt x="101218" y="359028"/>
                </a:lnTo>
                <a:lnTo>
                  <a:pt x="103439" y="356235"/>
                </a:lnTo>
                <a:lnTo>
                  <a:pt x="83566" y="356235"/>
                </a:lnTo>
                <a:lnTo>
                  <a:pt x="84028" y="356043"/>
                </a:lnTo>
                <a:close/>
              </a:path>
              <a:path w="209550" h="725805">
                <a:moveTo>
                  <a:pt x="76326" y="371855"/>
                </a:moveTo>
                <a:lnTo>
                  <a:pt x="75564" y="372490"/>
                </a:lnTo>
                <a:lnTo>
                  <a:pt x="76009" y="372173"/>
                </a:lnTo>
                <a:lnTo>
                  <a:pt x="76326" y="371855"/>
                </a:lnTo>
                <a:close/>
              </a:path>
              <a:path w="209550" h="725805">
                <a:moveTo>
                  <a:pt x="76009" y="372173"/>
                </a:moveTo>
                <a:lnTo>
                  <a:pt x="75564" y="372490"/>
                </a:lnTo>
                <a:lnTo>
                  <a:pt x="76009" y="372173"/>
                </a:lnTo>
                <a:close/>
              </a:path>
              <a:path w="209550" h="725805">
                <a:moveTo>
                  <a:pt x="76454" y="371855"/>
                </a:moveTo>
                <a:lnTo>
                  <a:pt x="76326" y="371855"/>
                </a:lnTo>
                <a:lnTo>
                  <a:pt x="76009" y="372173"/>
                </a:lnTo>
                <a:lnTo>
                  <a:pt x="76454" y="371855"/>
                </a:lnTo>
                <a:close/>
              </a:path>
              <a:path w="209550" h="725805">
                <a:moveTo>
                  <a:pt x="79120" y="369950"/>
                </a:moveTo>
                <a:lnTo>
                  <a:pt x="77850" y="370713"/>
                </a:lnTo>
                <a:lnTo>
                  <a:pt x="78334" y="370513"/>
                </a:lnTo>
                <a:lnTo>
                  <a:pt x="79120" y="369950"/>
                </a:lnTo>
                <a:close/>
              </a:path>
              <a:path w="209550" h="725805">
                <a:moveTo>
                  <a:pt x="78334" y="370513"/>
                </a:moveTo>
                <a:lnTo>
                  <a:pt x="77850" y="370713"/>
                </a:lnTo>
                <a:lnTo>
                  <a:pt x="78054" y="370713"/>
                </a:lnTo>
                <a:lnTo>
                  <a:pt x="78334" y="370513"/>
                </a:lnTo>
                <a:close/>
              </a:path>
              <a:path w="209550" h="725805">
                <a:moveTo>
                  <a:pt x="79692" y="369950"/>
                </a:moveTo>
                <a:lnTo>
                  <a:pt x="79120" y="369950"/>
                </a:lnTo>
                <a:lnTo>
                  <a:pt x="78334" y="370513"/>
                </a:lnTo>
                <a:lnTo>
                  <a:pt x="79692" y="369950"/>
                </a:lnTo>
                <a:close/>
              </a:path>
              <a:path w="209550" h="725805">
                <a:moveTo>
                  <a:pt x="81533" y="369188"/>
                </a:moveTo>
                <a:lnTo>
                  <a:pt x="80010" y="369570"/>
                </a:lnTo>
                <a:lnTo>
                  <a:pt x="81071" y="369380"/>
                </a:lnTo>
                <a:lnTo>
                  <a:pt x="81533" y="369188"/>
                </a:lnTo>
                <a:close/>
              </a:path>
              <a:path w="209550" h="725805">
                <a:moveTo>
                  <a:pt x="81071" y="369380"/>
                </a:moveTo>
                <a:lnTo>
                  <a:pt x="80010" y="369570"/>
                </a:lnTo>
                <a:lnTo>
                  <a:pt x="80613" y="369570"/>
                </a:lnTo>
                <a:lnTo>
                  <a:pt x="81071" y="369380"/>
                </a:lnTo>
                <a:close/>
              </a:path>
              <a:path w="209550" h="725805">
                <a:moveTo>
                  <a:pt x="82143" y="369188"/>
                </a:moveTo>
                <a:lnTo>
                  <a:pt x="81533" y="369188"/>
                </a:lnTo>
                <a:lnTo>
                  <a:pt x="81071" y="369380"/>
                </a:lnTo>
                <a:lnTo>
                  <a:pt x="82143" y="369188"/>
                </a:lnTo>
                <a:close/>
              </a:path>
              <a:path w="209550" h="725805">
                <a:moveTo>
                  <a:pt x="85089" y="355853"/>
                </a:moveTo>
                <a:lnTo>
                  <a:pt x="84028" y="356043"/>
                </a:lnTo>
                <a:lnTo>
                  <a:pt x="83566" y="356235"/>
                </a:lnTo>
                <a:lnTo>
                  <a:pt x="85089" y="355853"/>
                </a:lnTo>
                <a:close/>
              </a:path>
              <a:path w="209550" h="725805">
                <a:moveTo>
                  <a:pt x="103742" y="355853"/>
                </a:moveTo>
                <a:lnTo>
                  <a:pt x="85089" y="355853"/>
                </a:lnTo>
                <a:lnTo>
                  <a:pt x="83566" y="356235"/>
                </a:lnTo>
                <a:lnTo>
                  <a:pt x="103439" y="356235"/>
                </a:lnTo>
                <a:lnTo>
                  <a:pt x="103742" y="355853"/>
                </a:lnTo>
                <a:close/>
              </a:path>
              <a:path w="209550" h="725805">
                <a:moveTo>
                  <a:pt x="86765" y="354910"/>
                </a:moveTo>
                <a:lnTo>
                  <a:pt x="84028" y="356043"/>
                </a:lnTo>
                <a:lnTo>
                  <a:pt x="85089" y="355853"/>
                </a:lnTo>
                <a:lnTo>
                  <a:pt x="103742" y="355853"/>
                </a:lnTo>
                <a:lnTo>
                  <a:pt x="104045" y="355473"/>
                </a:lnTo>
                <a:lnTo>
                  <a:pt x="85979" y="355473"/>
                </a:lnTo>
                <a:lnTo>
                  <a:pt x="86765" y="354910"/>
                </a:lnTo>
                <a:close/>
              </a:path>
              <a:path w="209550" h="725805">
                <a:moveTo>
                  <a:pt x="87249" y="354711"/>
                </a:moveTo>
                <a:lnTo>
                  <a:pt x="86765" y="354910"/>
                </a:lnTo>
                <a:lnTo>
                  <a:pt x="85979" y="355473"/>
                </a:lnTo>
                <a:lnTo>
                  <a:pt x="87249" y="354711"/>
                </a:lnTo>
                <a:close/>
              </a:path>
              <a:path w="209550" h="725805">
                <a:moveTo>
                  <a:pt x="104651" y="354711"/>
                </a:moveTo>
                <a:lnTo>
                  <a:pt x="87249" y="354711"/>
                </a:lnTo>
                <a:lnTo>
                  <a:pt x="85979" y="355473"/>
                </a:lnTo>
                <a:lnTo>
                  <a:pt x="104045" y="355473"/>
                </a:lnTo>
                <a:lnTo>
                  <a:pt x="104651" y="354711"/>
                </a:lnTo>
                <a:close/>
              </a:path>
              <a:path w="209550" h="725805">
                <a:moveTo>
                  <a:pt x="105926" y="352933"/>
                </a:moveTo>
                <a:lnTo>
                  <a:pt x="89535" y="352933"/>
                </a:lnTo>
                <a:lnTo>
                  <a:pt x="88773" y="353567"/>
                </a:lnTo>
                <a:lnTo>
                  <a:pt x="86765" y="354910"/>
                </a:lnTo>
                <a:lnTo>
                  <a:pt x="87249" y="354711"/>
                </a:lnTo>
                <a:lnTo>
                  <a:pt x="104651" y="354711"/>
                </a:lnTo>
                <a:lnTo>
                  <a:pt x="105156" y="354075"/>
                </a:lnTo>
                <a:lnTo>
                  <a:pt x="105926" y="352933"/>
                </a:lnTo>
                <a:close/>
              </a:path>
              <a:path w="209550" h="725805">
                <a:moveTo>
                  <a:pt x="89054" y="353276"/>
                </a:moveTo>
                <a:lnTo>
                  <a:pt x="88646" y="353567"/>
                </a:lnTo>
                <a:lnTo>
                  <a:pt x="89054" y="353276"/>
                </a:lnTo>
                <a:close/>
              </a:path>
              <a:path w="209550" h="725805">
                <a:moveTo>
                  <a:pt x="89535" y="352933"/>
                </a:moveTo>
                <a:lnTo>
                  <a:pt x="89054" y="353276"/>
                </a:lnTo>
                <a:lnTo>
                  <a:pt x="88773" y="353567"/>
                </a:lnTo>
                <a:lnTo>
                  <a:pt x="89535" y="352933"/>
                </a:lnTo>
                <a:close/>
              </a:path>
              <a:path w="209550" h="725805">
                <a:moveTo>
                  <a:pt x="158367" y="25165"/>
                </a:moveTo>
                <a:lnTo>
                  <a:pt x="151814" y="36056"/>
                </a:lnTo>
                <a:lnTo>
                  <a:pt x="150749" y="67183"/>
                </a:lnTo>
                <a:lnTo>
                  <a:pt x="148589" y="100202"/>
                </a:lnTo>
                <a:lnTo>
                  <a:pt x="142494" y="163575"/>
                </a:lnTo>
                <a:lnTo>
                  <a:pt x="133857" y="221614"/>
                </a:lnTo>
                <a:lnTo>
                  <a:pt x="125983" y="260350"/>
                </a:lnTo>
                <a:lnTo>
                  <a:pt x="114300" y="303784"/>
                </a:lnTo>
                <a:lnTo>
                  <a:pt x="98298" y="341375"/>
                </a:lnTo>
                <a:lnTo>
                  <a:pt x="89054" y="353276"/>
                </a:lnTo>
                <a:lnTo>
                  <a:pt x="89535" y="352933"/>
                </a:lnTo>
                <a:lnTo>
                  <a:pt x="105926" y="352933"/>
                </a:lnTo>
                <a:lnTo>
                  <a:pt x="109093" y="348234"/>
                </a:lnTo>
                <a:lnTo>
                  <a:pt x="126237" y="307721"/>
                </a:lnTo>
                <a:lnTo>
                  <a:pt x="138302" y="263271"/>
                </a:lnTo>
                <a:lnTo>
                  <a:pt x="146304" y="224154"/>
                </a:lnTo>
                <a:lnTo>
                  <a:pt x="155067" y="165353"/>
                </a:lnTo>
                <a:lnTo>
                  <a:pt x="161289" y="101346"/>
                </a:lnTo>
                <a:lnTo>
                  <a:pt x="164526" y="36042"/>
                </a:lnTo>
                <a:lnTo>
                  <a:pt x="158367" y="25165"/>
                </a:lnTo>
                <a:close/>
              </a:path>
              <a:path w="209550" h="725805">
                <a:moveTo>
                  <a:pt x="165788" y="12446"/>
                </a:moveTo>
                <a:lnTo>
                  <a:pt x="152273" y="12446"/>
                </a:lnTo>
                <a:lnTo>
                  <a:pt x="164973" y="12700"/>
                </a:lnTo>
                <a:lnTo>
                  <a:pt x="164600" y="33782"/>
                </a:lnTo>
                <a:lnTo>
                  <a:pt x="164534" y="36056"/>
                </a:lnTo>
                <a:lnTo>
                  <a:pt x="196469" y="92455"/>
                </a:lnTo>
                <a:lnTo>
                  <a:pt x="198119" y="95503"/>
                </a:lnTo>
                <a:lnTo>
                  <a:pt x="202056" y="96647"/>
                </a:lnTo>
                <a:lnTo>
                  <a:pt x="205105" y="94869"/>
                </a:lnTo>
                <a:lnTo>
                  <a:pt x="208152" y="93217"/>
                </a:lnTo>
                <a:lnTo>
                  <a:pt x="209169" y="89280"/>
                </a:lnTo>
                <a:lnTo>
                  <a:pt x="207518" y="86233"/>
                </a:lnTo>
                <a:lnTo>
                  <a:pt x="165788" y="12446"/>
                </a:lnTo>
                <a:close/>
              </a:path>
              <a:path w="209550" h="725805">
                <a:moveTo>
                  <a:pt x="158750" y="0"/>
                </a:moveTo>
                <a:lnTo>
                  <a:pt x="107568" y="84836"/>
                </a:lnTo>
                <a:lnTo>
                  <a:pt x="105791" y="87884"/>
                </a:lnTo>
                <a:lnTo>
                  <a:pt x="106806" y="91821"/>
                </a:lnTo>
                <a:lnTo>
                  <a:pt x="109727" y="93599"/>
                </a:lnTo>
                <a:lnTo>
                  <a:pt x="112775" y="95376"/>
                </a:lnTo>
                <a:lnTo>
                  <a:pt x="116712" y="94361"/>
                </a:lnTo>
                <a:lnTo>
                  <a:pt x="118491" y="91439"/>
                </a:lnTo>
                <a:lnTo>
                  <a:pt x="151814" y="36056"/>
                </a:lnTo>
                <a:lnTo>
                  <a:pt x="151892" y="33782"/>
                </a:lnTo>
                <a:lnTo>
                  <a:pt x="152273" y="12446"/>
                </a:lnTo>
                <a:lnTo>
                  <a:pt x="165788" y="12446"/>
                </a:lnTo>
                <a:lnTo>
                  <a:pt x="158750" y="0"/>
                </a:lnTo>
                <a:close/>
              </a:path>
              <a:path w="209550" h="725805">
                <a:moveTo>
                  <a:pt x="152273" y="12446"/>
                </a:moveTo>
                <a:lnTo>
                  <a:pt x="151892" y="33782"/>
                </a:lnTo>
                <a:lnTo>
                  <a:pt x="151814" y="36056"/>
                </a:lnTo>
                <a:lnTo>
                  <a:pt x="158367" y="25165"/>
                </a:lnTo>
                <a:lnTo>
                  <a:pt x="153035" y="15748"/>
                </a:lnTo>
                <a:lnTo>
                  <a:pt x="164919" y="15748"/>
                </a:lnTo>
                <a:lnTo>
                  <a:pt x="164973" y="12700"/>
                </a:lnTo>
                <a:lnTo>
                  <a:pt x="152273" y="12446"/>
                </a:lnTo>
                <a:close/>
              </a:path>
              <a:path w="209550" h="725805">
                <a:moveTo>
                  <a:pt x="164919" y="15748"/>
                </a:moveTo>
                <a:lnTo>
                  <a:pt x="153035" y="15748"/>
                </a:lnTo>
                <a:lnTo>
                  <a:pt x="163956" y="15875"/>
                </a:lnTo>
                <a:lnTo>
                  <a:pt x="158367" y="25165"/>
                </a:lnTo>
                <a:lnTo>
                  <a:pt x="164526" y="36042"/>
                </a:lnTo>
                <a:lnTo>
                  <a:pt x="164600" y="33782"/>
                </a:lnTo>
                <a:lnTo>
                  <a:pt x="164919" y="15748"/>
                </a:lnTo>
                <a:close/>
              </a:path>
              <a:path w="209550" h="725805">
                <a:moveTo>
                  <a:pt x="153035" y="15748"/>
                </a:moveTo>
                <a:lnTo>
                  <a:pt x="158367" y="25165"/>
                </a:lnTo>
                <a:lnTo>
                  <a:pt x="163956" y="15875"/>
                </a:lnTo>
                <a:lnTo>
                  <a:pt x="153035" y="15748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59942" y="2667381"/>
            <a:ext cx="143129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0AF50"/>
                </a:solidFill>
                <a:latin typeface="Calibri"/>
                <a:cs typeface="Calibri"/>
              </a:rPr>
              <a:t>CSV </a:t>
            </a:r>
            <a:r>
              <a:rPr sz="1400" spc="-10" dirty="0">
                <a:solidFill>
                  <a:srgbClr val="00AF50"/>
                </a:solidFill>
                <a:latin typeface="Calibri"/>
                <a:cs typeface="Calibri"/>
              </a:rPr>
              <a:t>data</a:t>
            </a:r>
            <a:r>
              <a:rPr sz="1400" spc="-6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0AF50"/>
                </a:solidFill>
                <a:latin typeface="Calibri"/>
                <a:cs typeface="Calibri"/>
              </a:rPr>
              <a:t>converted  to data</a:t>
            </a:r>
            <a:r>
              <a:rPr sz="1400" spc="-5" dirty="0">
                <a:solidFill>
                  <a:srgbClr val="00AF50"/>
                </a:solidFill>
                <a:latin typeface="Calibri"/>
                <a:cs typeface="Calibri"/>
              </a:rPr>
              <a:t> frame.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12850" y="2438400"/>
            <a:ext cx="207645" cy="276225"/>
          </a:xfrm>
          <a:custGeom>
            <a:avLst/>
            <a:gdLst/>
            <a:ahLst/>
            <a:cxnLst/>
            <a:rect l="l" t="t" r="r" b="b"/>
            <a:pathLst>
              <a:path w="207644" h="276225">
                <a:moveTo>
                  <a:pt x="88295" y="130887"/>
                </a:moveTo>
                <a:lnTo>
                  <a:pt x="74675" y="132334"/>
                </a:lnTo>
                <a:lnTo>
                  <a:pt x="74294" y="132334"/>
                </a:lnTo>
                <a:lnTo>
                  <a:pt x="73787" y="132461"/>
                </a:lnTo>
                <a:lnTo>
                  <a:pt x="66293" y="135000"/>
                </a:lnTo>
                <a:lnTo>
                  <a:pt x="66040" y="135127"/>
                </a:lnTo>
                <a:lnTo>
                  <a:pt x="65659" y="135254"/>
                </a:lnTo>
                <a:lnTo>
                  <a:pt x="30238" y="168401"/>
                </a:lnTo>
                <a:lnTo>
                  <a:pt x="10248" y="211454"/>
                </a:lnTo>
                <a:lnTo>
                  <a:pt x="1739" y="249300"/>
                </a:lnTo>
                <a:lnTo>
                  <a:pt x="0" y="275463"/>
                </a:lnTo>
                <a:lnTo>
                  <a:pt x="12700" y="275844"/>
                </a:lnTo>
                <a:lnTo>
                  <a:pt x="13169" y="263016"/>
                </a:lnTo>
                <a:lnTo>
                  <a:pt x="14389" y="250571"/>
                </a:lnTo>
                <a:lnTo>
                  <a:pt x="26428" y="203835"/>
                </a:lnTo>
                <a:lnTo>
                  <a:pt x="46850" y="167004"/>
                </a:lnTo>
                <a:lnTo>
                  <a:pt x="70655" y="146938"/>
                </a:lnTo>
                <a:lnTo>
                  <a:pt x="70358" y="146938"/>
                </a:lnTo>
                <a:lnTo>
                  <a:pt x="71374" y="146558"/>
                </a:lnTo>
                <a:lnTo>
                  <a:pt x="71543" y="146558"/>
                </a:lnTo>
                <a:lnTo>
                  <a:pt x="76679" y="144907"/>
                </a:lnTo>
                <a:lnTo>
                  <a:pt x="76072" y="144907"/>
                </a:lnTo>
                <a:lnTo>
                  <a:pt x="77469" y="144652"/>
                </a:lnTo>
                <a:lnTo>
                  <a:pt x="78464" y="144652"/>
                </a:lnTo>
                <a:lnTo>
                  <a:pt x="90424" y="143383"/>
                </a:lnTo>
                <a:lnTo>
                  <a:pt x="90805" y="143383"/>
                </a:lnTo>
                <a:lnTo>
                  <a:pt x="91186" y="143255"/>
                </a:lnTo>
                <a:lnTo>
                  <a:pt x="91693" y="143128"/>
                </a:lnTo>
                <a:lnTo>
                  <a:pt x="99440" y="140588"/>
                </a:lnTo>
                <a:lnTo>
                  <a:pt x="99694" y="140335"/>
                </a:lnTo>
                <a:lnTo>
                  <a:pt x="107187" y="136398"/>
                </a:lnTo>
                <a:lnTo>
                  <a:pt x="107441" y="136144"/>
                </a:lnTo>
                <a:lnTo>
                  <a:pt x="114300" y="131190"/>
                </a:lnTo>
                <a:lnTo>
                  <a:pt x="114434" y="131063"/>
                </a:lnTo>
                <a:lnTo>
                  <a:pt x="87756" y="131063"/>
                </a:lnTo>
                <a:lnTo>
                  <a:pt x="88295" y="130887"/>
                </a:lnTo>
                <a:close/>
              </a:path>
              <a:path w="207644" h="276225">
                <a:moveTo>
                  <a:pt x="71374" y="146558"/>
                </a:moveTo>
                <a:lnTo>
                  <a:pt x="70358" y="146938"/>
                </a:lnTo>
                <a:lnTo>
                  <a:pt x="71113" y="146696"/>
                </a:lnTo>
                <a:lnTo>
                  <a:pt x="71374" y="146558"/>
                </a:lnTo>
                <a:close/>
              </a:path>
              <a:path w="207644" h="276225">
                <a:moveTo>
                  <a:pt x="71113" y="146696"/>
                </a:moveTo>
                <a:lnTo>
                  <a:pt x="70358" y="146938"/>
                </a:lnTo>
                <a:lnTo>
                  <a:pt x="70655" y="146938"/>
                </a:lnTo>
                <a:lnTo>
                  <a:pt x="71113" y="146696"/>
                </a:lnTo>
                <a:close/>
              </a:path>
              <a:path w="207644" h="276225">
                <a:moveTo>
                  <a:pt x="71543" y="146558"/>
                </a:moveTo>
                <a:lnTo>
                  <a:pt x="71374" y="146558"/>
                </a:lnTo>
                <a:lnTo>
                  <a:pt x="71113" y="146696"/>
                </a:lnTo>
                <a:lnTo>
                  <a:pt x="71543" y="146558"/>
                </a:lnTo>
                <a:close/>
              </a:path>
              <a:path w="207644" h="276225">
                <a:moveTo>
                  <a:pt x="77469" y="144652"/>
                </a:moveTo>
                <a:lnTo>
                  <a:pt x="76072" y="144907"/>
                </a:lnTo>
                <a:lnTo>
                  <a:pt x="76979" y="144810"/>
                </a:lnTo>
                <a:lnTo>
                  <a:pt x="77469" y="144652"/>
                </a:lnTo>
                <a:close/>
              </a:path>
              <a:path w="207644" h="276225">
                <a:moveTo>
                  <a:pt x="76979" y="144810"/>
                </a:moveTo>
                <a:lnTo>
                  <a:pt x="76072" y="144907"/>
                </a:lnTo>
                <a:lnTo>
                  <a:pt x="76679" y="144907"/>
                </a:lnTo>
                <a:lnTo>
                  <a:pt x="76979" y="144810"/>
                </a:lnTo>
                <a:close/>
              </a:path>
              <a:path w="207644" h="276225">
                <a:moveTo>
                  <a:pt x="78464" y="144652"/>
                </a:moveTo>
                <a:lnTo>
                  <a:pt x="77469" y="144652"/>
                </a:lnTo>
                <a:lnTo>
                  <a:pt x="76979" y="144810"/>
                </a:lnTo>
                <a:lnTo>
                  <a:pt x="78464" y="144652"/>
                </a:lnTo>
                <a:close/>
              </a:path>
              <a:path w="207644" h="276225">
                <a:moveTo>
                  <a:pt x="89027" y="130810"/>
                </a:moveTo>
                <a:lnTo>
                  <a:pt x="88295" y="130887"/>
                </a:lnTo>
                <a:lnTo>
                  <a:pt x="87756" y="131063"/>
                </a:lnTo>
                <a:lnTo>
                  <a:pt x="89027" y="130810"/>
                </a:lnTo>
                <a:close/>
              </a:path>
              <a:path w="207644" h="276225">
                <a:moveTo>
                  <a:pt x="114702" y="130810"/>
                </a:moveTo>
                <a:lnTo>
                  <a:pt x="89027" y="130810"/>
                </a:lnTo>
                <a:lnTo>
                  <a:pt x="87756" y="131063"/>
                </a:lnTo>
                <a:lnTo>
                  <a:pt x="114434" y="131063"/>
                </a:lnTo>
                <a:lnTo>
                  <a:pt x="114702" y="130810"/>
                </a:lnTo>
                <a:close/>
              </a:path>
              <a:path w="207644" h="276225">
                <a:moveTo>
                  <a:pt x="93968" y="129031"/>
                </a:moveTo>
                <a:lnTo>
                  <a:pt x="88295" y="130887"/>
                </a:lnTo>
                <a:lnTo>
                  <a:pt x="89027" y="130810"/>
                </a:lnTo>
                <a:lnTo>
                  <a:pt x="114702" y="130810"/>
                </a:lnTo>
                <a:lnTo>
                  <a:pt x="116444" y="129159"/>
                </a:lnTo>
                <a:lnTo>
                  <a:pt x="93725" y="129159"/>
                </a:lnTo>
                <a:lnTo>
                  <a:pt x="93968" y="129031"/>
                </a:lnTo>
                <a:close/>
              </a:path>
              <a:path w="207644" h="276225">
                <a:moveTo>
                  <a:pt x="94741" y="128777"/>
                </a:moveTo>
                <a:lnTo>
                  <a:pt x="93968" y="129031"/>
                </a:lnTo>
                <a:lnTo>
                  <a:pt x="93725" y="129159"/>
                </a:lnTo>
                <a:lnTo>
                  <a:pt x="94741" y="128777"/>
                </a:lnTo>
                <a:close/>
              </a:path>
              <a:path w="207644" h="276225">
                <a:moveTo>
                  <a:pt x="116847" y="128777"/>
                </a:moveTo>
                <a:lnTo>
                  <a:pt x="94741" y="128777"/>
                </a:lnTo>
                <a:lnTo>
                  <a:pt x="93725" y="129159"/>
                </a:lnTo>
                <a:lnTo>
                  <a:pt x="116444" y="129159"/>
                </a:lnTo>
                <a:lnTo>
                  <a:pt x="116847" y="128777"/>
                </a:lnTo>
                <a:close/>
              </a:path>
              <a:path w="207644" h="276225">
                <a:moveTo>
                  <a:pt x="100446" y="125615"/>
                </a:moveTo>
                <a:lnTo>
                  <a:pt x="93968" y="129031"/>
                </a:lnTo>
                <a:lnTo>
                  <a:pt x="94741" y="128777"/>
                </a:lnTo>
                <a:lnTo>
                  <a:pt x="116847" y="128777"/>
                </a:lnTo>
                <a:lnTo>
                  <a:pt x="119796" y="125984"/>
                </a:lnTo>
                <a:lnTo>
                  <a:pt x="99949" y="125984"/>
                </a:lnTo>
                <a:lnTo>
                  <a:pt x="100446" y="125615"/>
                </a:lnTo>
                <a:close/>
              </a:path>
              <a:path w="207644" h="276225">
                <a:moveTo>
                  <a:pt x="100711" y="125475"/>
                </a:moveTo>
                <a:lnTo>
                  <a:pt x="100446" y="125615"/>
                </a:lnTo>
                <a:lnTo>
                  <a:pt x="99949" y="125984"/>
                </a:lnTo>
                <a:lnTo>
                  <a:pt x="100711" y="125475"/>
                </a:lnTo>
                <a:close/>
              </a:path>
              <a:path w="207644" h="276225">
                <a:moveTo>
                  <a:pt x="120332" y="125475"/>
                </a:moveTo>
                <a:lnTo>
                  <a:pt x="100711" y="125475"/>
                </a:lnTo>
                <a:lnTo>
                  <a:pt x="99949" y="125984"/>
                </a:lnTo>
                <a:lnTo>
                  <a:pt x="119796" y="125984"/>
                </a:lnTo>
                <a:lnTo>
                  <a:pt x="120332" y="125475"/>
                </a:lnTo>
                <a:close/>
              </a:path>
              <a:path w="207644" h="276225">
                <a:moveTo>
                  <a:pt x="157822" y="25265"/>
                </a:moveTo>
                <a:lnTo>
                  <a:pt x="147802" y="41049"/>
                </a:lnTo>
                <a:lnTo>
                  <a:pt x="146050" y="48895"/>
                </a:lnTo>
                <a:lnTo>
                  <a:pt x="142747" y="60325"/>
                </a:lnTo>
                <a:lnTo>
                  <a:pt x="124206" y="100329"/>
                </a:lnTo>
                <a:lnTo>
                  <a:pt x="100446" y="125615"/>
                </a:lnTo>
                <a:lnTo>
                  <a:pt x="100711" y="125475"/>
                </a:lnTo>
                <a:lnTo>
                  <a:pt x="120332" y="125475"/>
                </a:lnTo>
                <a:lnTo>
                  <a:pt x="121538" y="124333"/>
                </a:lnTo>
                <a:lnTo>
                  <a:pt x="145850" y="87375"/>
                </a:lnTo>
                <a:lnTo>
                  <a:pt x="161162" y="39624"/>
                </a:lnTo>
                <a:lnTo>
                  <a:pt x="162203" y="33439"/>
                </a:lnTo>
                <a:lnTo>
                  <a:pt x="157822" y="25265"/>
                </a:lnTo>
                <a:close/>
              </a:path>
              <a:path w="207644" h="276225">
                <a:moveTo>
                  <a:pt x="165339" y="12319"/>
                </a:moveTo>
                <a:lnTo>
                  <a:pt x="151891" y="12319"/>
                </a:lnTo>
                <a:lnTo>
                  <a:pt x="164591" y="12826"/>
                </a:lnTo>
                <a:lnTo>
                  <a:pt x="164591" y="13588"/>
                </a:lnTo>
                <a:lnTo>
                  <a:pt x="163322" y="26797"/>
                </a:lnTo>
                <a:lnTo>
                  <a:pt x="162203" y="33439"/>
                </a:lnTo>
                <a:lnTo>
                  <a:pt x="195961" y="96392"/>
                </a:lnTo>
                <a:lnTo>
                  <a:pt x="199771" y="97662"/>
                </a:lnTo>
                <a:lnTo>
                  <a:pt x="202946" y="95885"/>
                </a:lnTo>
                <a:lnTo>
                  <a:pt x="205994" y="94234"/>
                </a:lnTo>
                <a:lnTo>
                  <a:pt x="207137" y="90424"/>
                </a:lnTo>
                <a:lnTo>
                  <a:pt x="205486" y="87375"/>
                </a:lnTo>
                <a:lnTo>
                  <a:pt x="165339" y="12319"/>
                </a:lnTo>
                <a:close/>
              </a:path>
              <a:path w="207644" h="276225">
                <a:moveTo>
                  <a:pt x="158750" y="0"/>
                </a:moveTo>
                <a:lnTo>
                  <a:pt x="105663" y="83692"/>
                </a:lnTo>
                <a:lnTo>
                  <a:pt x="103886" y="86613"/>
                </a:lnTo>
                <a:lnTo>
                  <a:pt x="104647" y="90550"/>
                </a:lnTo>
                <a:lnTo>
                  <a:pt x="107696" y="92455"/>
                </a:lnTo>
                <a:lnTo>
                  <a:pt x="110616" y="94361"/>
                </a:lnTo>
                <a:lnTo>
                  <a:pt x="114553" y="93472"/>
                </a:lnTo>
                <a:lnTo>
                  <a:pt x="118393" y="87375"/>
                </a:lnTo>
                <a:lnTo>
                  <a:pt x="147802" y="41049"/>
                </a:lnTo>
                <a:lnTo>
                  <a:pt x="148716" y="36957"/>
                </a:lnTo>
                <a:lnTo>
                  <a:pt x="150749" y="24637"/>
                </a:lnTo>
                <a:lnTo>
                  <a:pt x="151891" y="12319"/>
                </a:lnTo>
                <a:lnTo>
                  <a:pt x="165339" y="12319"/>
                </a:lnTo>
                <a:lnTo>
                  <a:pt x="158750" y="0"/>
                </a:lnTo>
                <a:close/>
              </a:path>
              <a:path w="207644" h="276225">
                <a:moveTo>
                  <a:pt x="151891" y="12319"/>
                </a:moveTo>
                <a:lnTo>
                  <a:pt x="150749" y="24637"/>
                </a:lnTo>
                <a:lnTo>
                  <a:pt x="148716" y="36957"/>
                </a:lnTo>
                <a:lnTo>
                  <a:pt x="147802" y="41049"/>
                </a:lnTo>
                <a:lnTo>
                  <a:pt x="157822" y="25265"/>
                </a:lnTo>
                <a:lnTo>
                  <a:pt x="152653" y="15621"/>
                </a:lnTo>
                <a:lnTo>
                  <a:pt x="164396" y="15621"/>
                </a:lnTo>
                <a:lnTo>
                  <a:pt x="164591" y="13588"/>
                </a:lnTo>
                <a:lnTo>
                  <a:pt x="164591" y="12826"/>
                </a:lnTo>
                <a:lnTo>
                  <a:pt x="151891" y="12319"/>
                </a:lnTo>
                <a:close/>
              </a:path>
              <a:path w="207644" h="276225">
                <a:moveTo>
                  <a:pt x="164396" y="15621"/>
                </a:moveTo>
                <a:lnTo>
                  <a:pt x="152653" y="15621"/>
                </a:lnTo>
                <a:lnTo>
                  <a:pt x="163703" y="16001"/>
                </a:lnTo>
                <a:lnTo>
                  <a:pt x="157822" y="25265"/>
                </a:lnTo>
                <a:lnTo>
                  <a:pt x="162203" y="33439"/>
                </a:lnTo>
                <a:lnTo>
                  <a:pt x="163322" y="26797"/>
                </a:lnTo>
                <a:lnTo>
                  <a:pt x="164396" y="15621"/>
                </a:lnTo>
                <a:close/>
              </a:path>
              <a:path w="207644" h="276225">
                <a:moveTo>
                  <a:pt x="152653" y="15621"/>
                </a:moveTo>
                <a:lnTo>
                  <a:pt x="157822" y="25265"/>
                </a:lnTo>
                <a:lnTo>
                  <a:pt x="163703" y="16001"/>
                </a:lnTo>
                <a:lnTo>
                  <a:pt x="152653" y="15621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53262" y="4114292"/>
            <a:ext cx="23317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Example </a:t>
            </a: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Data (CSV</a:t>
            </a:r>
            <a:r>
              <a:rPr sz="1800" b="1" spc="-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alibri"/>
                <a:cs typeface="Calibri"/>
              </a:rPr>
              <a:t>File):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11217" y="4114292"/>
            <a:ext cx="2230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Generated Data</a:t>
            </a:r>
            <a:r>
              <a:rPr sz="1800" b="1" spc="-9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Frame: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3262" y="4666234"/>
            <a:ext cx="260032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Age, </a:t>
            </a:r>
            <a:r>
              <a:rPr sz="1600" spc="-25" dirty="0">
                <a:latin typeface="Calibri"/>
                <a:cs typeface="Calibri"/>
              </a:rPr>
              <a:t>Gender, </a:t>
            </a:r>
            <a:r>
              <a:rPr sz="1600" spc="-10" dirty="0">
                <a:latin typeface="Calibri"/>
                <a:cs typeface="Calibri"/>
              </a:rPr>
              <a:t>Income, Spending  </a:t>
            </a:r>
            <a:r>
              <a:rPr sz="1600" spc="-5" dirty="0">
                <a:latin typeface="Calibri"/>
                <a:cs typeface="Calibri"/>
              </a:rPr>
              <a:t>22,M,18000,6000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spc="-15" dirty="0">
                <a:latin typeface="Calibri"/>
                <a:cs typeface="Calibri"/>
              </a:rPr>
              <a:t>25,F,30000,8000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spc="-15" dirty="0">
                <a:latin typeface="Calibri"/>
                <a:cs typeface="Calibri"/>
              </a:rPr>
              <a:t>31,F,35000,12000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35,M,40000,18000</a:t>
            </a:r>
            <a:endParaRPr sz="1600">
              <a:latin typeface="Calibri"/>
              <a:cs typeface="Calibri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4376673" y="4565650"/>
          <a:ext cx="3998594" cy="18541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339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734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36C0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Age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36C0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Gender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36C0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Income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36C0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Spending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36C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36C0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22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E2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M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E2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18000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E2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6000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E2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36C0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25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30000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8000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36C0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31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E2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E2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35000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E2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12000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E2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36C0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35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M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40000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18000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F0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3544061" y="4912614"/>
            <a:ext cx="457200" cy="1061085"/>
          </a:xfrm>
          <a:custGeom>
            <a:avLst/>
            <a:gdLst/>
            <a:ahLst/>
            <a:cxnLst/>
            <a:rect l="l" t="t" r="r" b="b"/>
            <a:pathLst>
              <a:path w="457200" h="1061085">
                <a:moveTo>
                  <a:pt x="228600" y="0"/>
                </a:moveTo>
                <a:lnTo>
                  <a:pt x="228600" y="265175"/>
                </a:lnTo>
                <a:lnTo>
                  <a:pt x="0" y="265175"/>
                </a:lnTo>
                <a:lnTo>
                  <a:pt x="0" y="795528"/>
                </a:lnTo>
                <a:lnTo>
                  <a:pt x="228600" y="795528"/>
                </a:lnTo>
                <a:lnTo>
                  <a:pt x="228600" y="1060704"/>
                </a:lnTo>
                <a:lnTo>
                  <a:pt x="457200" y="530352"/>
                </a:lnTo>
                <a:lnTo>
                  <a:pt x="2286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44061" y="4912614"/>
            <a:ext cx="457200" cy="1061085"/>
          </a:xfrm>
          <a:custGeom>
            <a:avLst/>
            <a:gdLst/>
            <a:ahLst/>
            <a:cxnLst/>
            <a:rect l="l" t="t" r="r" b="b"/>
            <a:pathLst>
              <a:path w="457200" h="1061085">
                <a:moveTo>
                  <a:pt x="0" y="265175"/>
                </a:moveTo>
                <a:lnTo>
                  <a:pt x="228600" y="265175"/>
                </a:lnTo>
                <a:lnTo>
                  <a:pt x="228600" y="0"/>
                </a:lnTo>
                <a:lnTo>
                  <a:pt x="457200" y="530352"/>
                </a:lnTo>
                <a:lnTo>
                  <a:pt x="228600" y="1060704"/>
                </a:lnTo>
                <a:lnTo>
                  <a:pt x="228600" y="795528"/>
                </a:lnTo>
                <a:lnTo>
                  <a:pt x="0" y="795528"/>
                </a:lnTo>
                <a:lnTo>
                  <a:pt x="0" y="265175"/>
                </a:lnTo>
                <a:close/>
              </a:path>
            </a:pathLst>
          </a:custGeom>
          <a:ln w="25908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983994" y="3179775"/>
            <a:ext cx="3624579" cy="8153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0AF50"/>
                </a:solidFill>
                <a:latin typeface="Calibri"/>
                <a:cs typeface="Calibri"/>
              </a:rPr>
              <a:t>Function </a:t>
            </a:r>
            <a:r>
              <a:rPr sz="1400" spc="-10" dirty="0">
                <a:solidFill>
                  <a:srgbClr val="00AF50"/>
                </a:solidFill>
                <a:latin typeface="Calibri"/>
                <a:cs typeface="Calibri"/>
              </a:rPr>
              <a:t>to </a:t>
            </a:r>
            <a:r>
              <a:rPr sz="1400" spc="-5" dirty="0">
                <a:solidFill>
                  <a:srgbClr val="00AF50"/>
                </a:solidFill>
                <a:latin typeface="Calibri"/>
                <a:cs typeface="Calibri"/>
              </a:rPr>
              <a:t>read </a:t>
            </a:r>
            <a:r>
              <a:rPr sz="1400" dirty="0">
                <a:solidFill>
                  <a:srgbClr val="00AF50"/>
                </a:solidFill>
                <a:latin typeface="Calibri"/>
                <a:cs typeface="Calibri"/>
              </a:rPr>
              <a:t>a </a:t>
            </a:r>
            <a:r>
              <a:rPr sz="1400" spc="-5" dirty="0">
                <a:solidFill>
                  <a:srgbClr val="00AF50"/>
                </a:solidFill>
                <a:latin typeface="Calibri"/>
                <a:cs typeface="Calibri"/>
              </a:rPr>
              <a:t>CSV</a:t>
            </a:r>
            <a:r>
              <a:rPr sz="1400" spc="-1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AF50"/>
                </a:solidFill>
                <a:latin typeface="Calibri"/>
                <a:cs typeface="Calibri"/>
              </a:rPr>
              <a:t>file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412875">
              <a:lnSpc>
                <a:spcPct val="100000"/>
              </a:lnSpc>
              <a:spcBef>
                <a:spcPts val="1240"/>
              </a:spcBef>
            </a:pPr>
            <a:r>
              <a:rPr sz="1400" spc="-10" dirty="0">
                <a:solidFill>
                  <a:srgbClr val="00AF50"/>
                </a:solidFill>
                <a:latin typeface="Calibri"/>
                <a:cs typeface="Calibri"/>
              </a:rPr>
              <a:t>Data </a:t>
            </a:r>
            <a:r>
              <a:rPr sz="1400" spc="-5" dirty="0">
                <a:solidFill>
                  <a:srgbClr val="00AF50"/>
                </a:solidFill>
                <a:latin typeface="Calibri"/>
                <a:cs typeface="Calibri"/>
              </a:rPr>
              <a:t>Frame adds these</a:t>
            </a:r>
            <a:r>
              <a:rPr sz="1400" spc="-1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AF50"/>
                </a:solidFill>
                <a:latin typeface="Calibri"/>
                <a:cs typeface="Calibri"/>
              </a:rPr>
              <a:t>indices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841750" y="4029328"/>
            <a:ext cx="715645" cy="771525"/>
          </a:xfrm>
          <a:custGeom>
            <a:avLst/>
            <a:gdLst/>
            <a:ahLst/>
            <a:cxnLst/>
            <a:rect l="l" t="t" r="r" b="b"/>
            <a:pathLst>
              <a:path w="715645" h="771525">
                <a:moveTo>
                  <a:pt x="618998" y="676783"/>
                </a:moveTo>
                <a:lnTo>
                  <a:pt x="616076" y="678561"/>
                </a:lnTo>
                <a:lnTo>
                  <a:pt x="613028" y="680466"/>
                </a:lnTo>
                <a:lnTo>
                  <a:pt x="612139" y="684403"/>
                </a:lnTo>
                <a:lnTo>
                  <a:pt x="613917" y="687324"/>
                </a:lnTo>
                <a:lnTo>
                  <a:pt x="666114" y="771525"/>
                </a:lnTo>
                <a:lnTo>
                  <a:pt x="672886" y="759206"/>
                </a:lnTo>
                <a:lnTo>
                  <a:pt x="659511" y="759206"/>
                </a:lnTo>
                <a:lnTo>
                  <a:pt x="659384" y="753999"/>
                </a:lnTo>
                <a:lnTo>
                  <a:pt x="657987" y="736219"/>
                </a:lnTo>
                <a:lnTo>
                  <a:pt x="657676" y="733820"/>
                </a:lnTo>
                <a:lnTo>
                  <a:pt x="624635" y="680466"/>
                </a:lnTo>
                <a:lnTo>
                  <a:pt x="622935" y="677672"/>
                </a:lnTo>
                <a:lnTo>
                  <a:pt x="618998" y="676783"/>
                </a:lnTo>
                <a:close/>
              </a:path>
              <a:path w="715645" h="771525">
                <a:moveTo>
                  <a:pt x="657676" y="733820"/>
                </a:moveTo>
                <a:lnTo>
                  <a:pt x="657987" y="736219"/>
                </a:lnTo>
                <a:lnTo>
                  <a:pt x="659384" y="753999"/>
                </a:lnTo>
                <a:lnTo>
                  <a:pt x="659511" y="759206"/>
                </a:lnTo>
                <a:lnTo>
                  <a:pt x="672211" y="758825"/>
                </a:lnTo>
                <a:lnTo>
                  <a:pt x="672084" y="755904"/>
                </a:lnTo>
                <a:lnTo>
                  <a:pt x="660273" y="755904"/>
                </a:lnTo>
                <a:lnTo>
                  <a:pt x="665476" y="746416"/>
                </a:lnTo>
                <a:lnTo>
                  <a:pt x="657676" y="733820"/>
                </a:lnTo>
                <a:close/>
              </a:path>
              <a:path w="715645" h="771525">
                <a:moveTo>
                  <a:pt x="708278" y="674370"/>
                </a:moveTo>
                <a:lnTo>
                  <a:pt x="704341" y="675513"/>
                </a:lnTo>
                <a:lnTo>
                  <a:pt x="701576" y="680593"/>
                </a:lnTo>
                <a:lnTo>
                  <a:pt x="670724" y="736847"/>
                </a:lnTo>
                <a:lnTo>
                  <a:pt x="671957" y="752983"/>
                </a:lnTo>
                <a:lnTo>
                  <a:pt x="672211" y="758825"/>
                </a:lnTo>
                <a:lnTo>
                  <a:pt x="659511" y="759206"/>
                </a:lnTo>
                <a:lnTo>
                  <a:pt x="672886" y="759206"/>
                </a:lnTo>
                <a:lnTo>
                  <a:pt x="713866" y="684657"/>
                </a:lnTo>
                <a:lnTo>
                  <a:pt x="715517" y="681609"/>
                </a:lnTo>
                <a:lnTo>
                  <a:pt x="714375" y="677799"/>
                </a:lnTo>
                <a:lnTo>
                  <a:pt x="711326" y="676021"/>
                </a:lnTo>
                <a:lnTo>
                  <a:pt x="708278" y="674370"/>
                </a:lnTo>
                <a:close/>
              </a:path>
              <a:path w="715645" h="771525">
                <a:moveTo>
                  <a:pt x="665476" y="746416"/>
                </a:moveTo>
                <a:lnTo>
                  <a:pt x="660273" y="755904"/>
                </a:lnTo>
                <a:lnTo>
                  <a:pt x="671195" y="755650"/>
                </a:lnTo>
                <a:lnTo>
                  <a:pt x="665476" y="746416"/>
                </a:lnTo>
                <a:close/>
              </a:path>
              <a:path w="715645" h="771525">
                <a:moveTo>
                  <a:pt x="670724" y="736847"/>
                </a:moveTo>
                <a:lnTo>
                  <a:pt x="665476" y="746416"/>
                </a:lnTo>
                <a:lnTo>
                  <a:pt x="671195" y="755650"/>
                </a:lnTo>
                <a:lnTo>
                  <a:pt x="660273" y="755904"/>
                </a:lnTo>
                <a:lnTo>
                  <a:pt x="672084" y="755904"/>
                </a:lnTo>
                <a:lnTo>
                  <a:pt x="671957" y="752983"/>
                </a:lnTo>
                <a:lnTo>
                  <a:pt x="670724" y="736847"/>
                </a:lnTo>
                <a:close/>
              </a:path>
              <a:path w="715645" h="771525">
                <a:moveTo>
                  <a:pt x="12700" y="0"/>
                </a:moveTo>
                <a:lnTo>
                  <a:pt x="0" y="254"/>
                </a:lnTo>
                <a:lnTo>
                  <a:pt x="508" y="18415"/>
                </a:lnTo>
                <a:lnTo>
                  <a:pt x="1904" y="36703"/>
                </a:lnTo>
                <a:lnTo>
                  <a:pt x="11557" y="91186"/>
                </a:lnTo>
                <a:lnTo>
                  <a:pt x="28828" y="144018"/>
                </a:lnTo>
                <a:lnTo>
                  <a:pt x="52577" y="194183"/>
                </a:lnTo>
                <a:lnTo>
                  <a:pt x="82169" y="240792"/>
                </a:lnTo>
                <a:lnTo>
                  <a:pt x="116586" y="282829"/>
                </a:lnTo>
                <a:lnTo>
                  <a:pt x="155321" y="319405"/>
                </a:lnTo>
                <a:lnTo>
                  <a:pt x="197358" y="349631"/>
                </a:lnTo>
                <a:lnTo>
                  <a:pt x="241935" y="372618"/>
                </a:lnTo>
                <a:lnTo>
                  <a:pt x="288544" y="387096"/>
                </a:lnTo>
                <a:lnTo>
                  <a:pt x="351536" y="392811"/>
                </a:lnTo>
                <a:lnTo>
                  <a:pt x="366522" y="394335"/>
                </a:lnTo>
                <a:lnTo>
                  <a:pt x="411099" y="405384"/>
                </a:lnTo>
                <a:lnTo>
                  <a:pt x="454405" y="424688"/>
                </a:lnTo>
                <a:lnTo>
                  <a:pt x="495935" y="451485"/>
                </a:lnTo>
                <a:lnTo>
                  <a:pt x="534542" y="485013"/>
                </a:lnTo>
                <a:lnTo>
                  <a:pt x="580263" y="538480"/>
                </a:lnTo>
                <a:lnTo>
                  <a:pt x="608838" y="583692"/>
                </a:lnTo>
                <a:lnTo>
                  <a:pt x="631951" y="632460"/>
                </a:lnTo>
                <a:lnTo>
                  <a:pt x="648588" y="683514"/>
                </a:lnTo>
                <a:lnTo>
                  <a:pt x="657676" y="733820"/>
                </a:lnTo>
                <a:lnTo>
                  <a:pt x="665476" y="746416"/>
                </a:lnTo>
                <a:lnTo>
                  <a:pt x="670724" y="736847"/>
                </a:lnTo>
                <a:lnTo>
                  <a:pt x="670560" y="734695"/>
                </a:lnTo>
                <a:lnTo>
                  <a:pt x="668147" y="716280"/>
                </a:lnTo>
                <a:lnTo>
                  <a:pt x="655827" y="662305"/>
                </a:lnTo>
                <a:lnTo>
                  <a:pt x="636397" y="610489"/>
                </a:lnTo>
                <a:lnTo>
                  <a:pt x="610615" y="561340"/>
                </a:lnTo>
                <a:lnTo>
                  <a:pt x="567816" y="502158"/>
                </a:lnTo>
                <a:lnTo>
                  <a:pt x="530351" y="463550"/>
                </a:lnTo>
                <a:lnTo>
                  <a:pt x="489330" y="431165"/>
                </a:lnTo>
                <a:lnTo>
                  <a:pt x="445388" y="405765"/>
                </a:lnTo>
                <a:lnTo>
                  <a:pt x="399288" y="388366"/>
                </a:lnTo>
                <a:lnTo>
                  <a:pt x="351916" y="380111"/>
                </a:lnTo>
                <a:lnTo>
                  <a:pt x="321563" y="378968"/>
                </a:lnTo>
                <a:lnTo>
                  <a:pt x="306577" y="377317"/>
                </a:lnTo>
                <a:lnTo>
                  <a:pt x="261874" y="366522"/>
                </a:lnTo>
                <a:lnTo>
                  <a:pt x="218312" y="347218"/>
                </a:lnTo>
                <a:lnTo>
                  <a:pt x="176784" y="320294"/>
                </a:lnTo>
                <a:lnTo>
                  <a:pt x="138175" y="286893"/>
                </a:lnTo>
                <a:lnTo>
                  <a:pt x="92455" y="233426"/>
                </a:lnTo>
                <a:lnTo>
                  <a:pt x="63753" y="188214"/>
                </a:lnTo>
                <a:lnTo>
                  <a:pt x="40639" y="139573"/>
                </a:lnTo>
                <a:lnTo>
                  <a:pt x="24002" y="88392"/>
                </a:lnTo>
                <a:lnTo>
                  <a:pt x="14604" y="35687"/>
                </a:lnTo>
                <a:lnTo>
                  <a:pt x="13208" y="18034"/>
                </a:lnTo>
                <a:lnTo>
                  <a:pt x="12700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.jpg"/>
          <p:cNvPicPr>
            <a:picLocks noChangeAspect="1"/>
          </p:cNvPicPr>
          <p:nvPr/>
        </p:nvPicPr>
        <p:blipFill>
          <a:blip r:embed="rId2"/>
          <a:srcRect l="21094" t="7112" r="5468" b="1264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.jpg"/>
          <p:cNvPicPr>
            <a:picLocks noChangeAspect="1"/>
          </p:cNvPicPr>
          <p:nvPr/>
        </p:nvPicPr>
        <p:blipFill>
          <a:blip r:embed="rId2"/>
          <a:srcRect l="21094" t="5729" r="7031" b="987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.jpg"/>
          <p:cNvPicPr>
            <a:picLocks noChangeAspect="1"/>
          </p:cNvPicPr>
          <p:nvPr/>
        </p:nvPicPr>
        <p:blipFill>
          <a:blip r:embed="rId2"/>
          <a:srcRect l="21875" t="4345" r="9375" b="154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.jpg"/>
          <p:cNvPicPr>
            <a:picLocks noChangeAspect="1"/>
          </p:cNvPicPr>
          <p:nvPr/>
        </p:nvPicPr>
        <p:blipFill>
          <a:blip r:embed="rId2"/>
          <a:srcRect l="21094" t="4345" r="8593" b="987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.jpg"/>
          <p:cNvPicPr>
            <a:picLocks noChangeAspect="1"/>
          </p:cNvPicPr>
          <p:nvPr/>
        </p:nvPicPr>
        <p:blipFill>
          <a:blip r:embed="rId2"/>
          <a:srcRect t="12646" r="10156" b="987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714356"/>
            <a:ext cx="7239000" cy="1143000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/>
            </a:r>
            <a:br>
              <a:rPr lang="en-IN" b="1" dirty="0" smtClean="0"/>
            </a:br>
            <a:r>
              <a:rPr lang="en-IN" b="1" dirty="0"/>
              <a:t/>
            </a:r>
            <a:br>
              <a:rPr lang="en-IN" b="1" dirty="0"/>
            </a:br>
            <a:r>
              <a:rPr lang="en-IN" b="1" dirty="0" smtClean="0"/>
              <a:t>Encoding </a:t>
            </a:r>
            <a:r>
              <a:rPr lang="en-IN" b="1" dirty="0"/>
              <a:t>categorical data</a:t>
            </a:r>
            <a:br>
              <a:rPr lang="en-IN" b="1" dirty="0"/>
            </a:br>
            <a:r>
              <a:rPr lang="en-IN" b="1" dirty="0" smtClean="0"/>
              <a:t/>
            </a:r>
            <a:br>
              <a:rPr lang="en-IN" b="1" dirty="0" smtClean="0"/>
            </a:b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166" y="785794"/>
            <a:ext cx="5472608" cy="244495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28596" y="3143248"/>
            <a:ext cx="75608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/>
              <a:t>To do this we import </a:t>
            </a:r>
            <a:r>
              <a:rPr lang="en-US" dirty="0">
                <a:solidFill>
                  <a:srgbClr val="FF0000"/>
                </a:solidFill>
              </a:rPr>
              <a:t>“</a:t>
            </a:r>
            <a:r>
              <a:rPr lang="en-US" dirty="0" err="1">
                <a:solidFill>
                  <a:srgbClr val="FF0000"/>
                </a:solidFill>
              </a:rPr>
              <a:t>LabelEncoder</a:t>
            </a:r>
            <a:r>
              <a:rPr lang="en-US" dirty="0">
                <a:solidFill>
                  <a:srgbClr val="FF0000"/>
                </a:solidFill>
              </a:rPr>
              <a:t>” </a:t>
            </a:r>
            <a:r>
              <a:rPr lang="en-US" dirty="0"/>
              <a:t>class from “</a:t>
            </a:r>
            <a:r>
              <a:rPr lang="en-US" dirty="0" err="1">
                <a:solidFill>
                  <a:srgbClr val="FF0000"/>
                </a:solidFill>
              </a:rPr>
              <a:t>sklearn.preprocessing</a:t>
            </a:r>
            <a:r>
              <a:rPr lang="en-US" dirty="0">
                <a:solidFill>
                  <a:srgbClr val="FF0000"/>
                </a:solidFill>
              </a:rPr>
              <a:t>”</a:t>
            </a:r>
            <a:r>
              <a:rPr lang="en-US" dirty="0"/>
              <a:t> library and create an object </a:t>
            </a:r>
            <a:r>
              <a:rPr lang="en-US" dirty="0" err="1"/>
              <a:t>labelencoder_X</a:t>
            </a:r>
            <a:r>
              <a:rPr lang="en-US" dirty="0"/>
              <a:t> of the </a:t>
            </a:r>
            <a:r>
              <a:rPr lang="en-US" dirty="0" err="1"/>
              <a:t>LabelEncoder</a:t>
            </a:r>
            <a:r>
              <a:rPr lang="en-US" dirty="0"/>
              <a:t> class</a:t>
            </a:r>
            <a:r>
              <a:rPr lang="en-US" dirty="0" smtClean="0"/>
              <a:t>. 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After </a:t>
            </a:r>
            <a:r>
              <a:rPr lang="en-US" dirty="0"/>
              <a:t>that we use the </a:t>
            </a:r>
            <a:r>
              <a:rPr lang="en-US" dirty="0" err="1"/>
              <a:t>fit_transform</a:t>
            </a:r>
            <a:r>
              <a:rPr lang="en-US" dirty="0"/>
              <a:t> method on the categorical features.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/>
              <a:t>After Encoding it is necessary to distinguish between </a:t>
            </a:r>
            <a:r>
              <a:rPr lang="en-US" dirty="0" err="1"/>
              <a:t>between</a:t>
            </a:r>
            <a:r>
              <a:rPr lang="en-US" dirty="0"/>
              <a:t> the variables in the same column, for this we will use </a:t>
            </a:r>
            <a:r>
              <a:rPr lang="en-US" dirty="0" err="1">
                <a:solidFill>
                  <a:srgbClr val="FF0000"/>
                </a:solidFill>
              </a:rPr>
              <a:t>OneHotEncoder</a:t>
            </a:r>
            <a:r>
              <a:rPr lang="en-US" dirty="0"/>
              <a:t> class from </a:t>
            </a:r>
            <a:r>
              <a:rPr lang="en-US" dirty="0" err="1">
                <a:solidFill>
                  <a:srgbClr val="FF0000"/>
                </a:solidFill>
              </a:rPr>
              <a:t>sklearn.preprocessing</a:t>
            </a:r>
            <a:r>
              <a:rPr lang="en-US" dirty="0"/>
              <a:t> library.</a:t>
            </a:r>
          </a:p>
        </p:txBody>
      </p:sp>
    </p:spTree>
    <p:extLst>
      <p:ext uri="{BB962C8B-B14F-4D97-AF65-F5344CB8AC3E}">
        <p14:creationId xmlns="" xmlns:p14="http://schemas.microsoft.com/office/powerpoint/2010/main" val="152426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.jpg"/>
          <p:cNvPicPr>
            <a:picLocks noChangeAspect="1"/>
          </p:cNvPicPr>
          <p:nvPr/>
        </p:nvPicPr>
        <p:blipFill>
          <a:blip r:embed="rId2"/>
          <a:srcRect l="3906" t="14030" r="3125" b="16797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5720" y="5072074"/>
            <a:ext cx="85725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One hot encoding transforms categorical features to a format that works better with classification and regression algorithms.</a:t>
            </a:r>
            <a:endParaRPr lang="en-US" sz="2000" dirty="0" smtClean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1000108"/>
            <a:ext cx="7620000" cy="714380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/>
              <a:t/>
            </a:r>
            <a:br>
              <a:rPr lang="en-US" sz="3600" b="1" dirty="0" smtClean="0"/>
            </a:br>
            <a:r>
              <a:rPr lang="en-US" sz="3600" b="1" dirty="0" smtClean="0"/>
              <a:t>Splitting </a:t>
            </a:r>
            <a:r>
              <a:rPr lang="en-US" sz="3600" b="1" dirty="0"/>
              <a:t>the Data set into Training set and Test Set</a:t>
            </a:r>
            <a:r>
              <a:rPr lang="en-US" b="1" dirty="0"/>
              <a:t/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500174"/>
            <a:ext cx="7239000" cy="484632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 divide our data into two sets, one for training our model called the</a:t>
            </a:r>
            <a:r>
              <a:rPr lang="en-US" b="1" dirty="0"/>
              <a:t> training set</a:t>
            </a:r>
            <a:r>
              <a:rPr lang="en-US" dirty="0"/>
              <a:t> and the other for testing the performance of our model called the </a:t>
            </a:r>
            <a:r>
              <a:rPr lang="en-US" b="1" dirty="0"/>
              <a:t>test set</a:t>
            </a:r>
            <a:r>
              <a:rPr lang="en-US" dirty="0"/>
              <a:t>. </a:t>
            </a:r>
            <a:endParaRPr lang="en-US" dirty="0" smtClean="0"/>
          </a:p>
          <a:p>
            <a:endParaRPr lang="en-US" dirty="0" smtClean="0"/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r>
              <a:rPr lang="en-US" dirty="0"/>
              <a:t> we will create 4 sets —</a:t>
            </a:r>
          </a:p>
          <a:p>
            <a:r>
              <a:rPr lang="en-US" b="1" dirty="0" err="1"/>
              <a:t>X_train</a:t>
            </a:r>
            <a:r>
              <a:rPr lang="en-US" dirty="0"/>
              <a:t> (training part of the matrix of features),</a:t>
            </a:r>
          </a:p>
          <a:p>
            <a:r>
              <a:rPr lang="en-US" b="1" dirty="0" err="1"/>
              <a:t>X_test</a:t>
            </a:r>
            <a:r>
              <a:rPr lang="en-US" dirty="0"/>
              <a:t> (test part of the matrix of features),</a:t>
            </a:r>
          </a:p>
          <a:p>
            <a:r>
              <a:rPr lang="en-US" b="1" dirty="0" err="1"/>
              <a:t>Y_train</a:t>
            </a:r>
            <a:r>
              <a:rPr lang="en-US" dirty="0"/>
              <a:t> (training part of the dependent variables associated with the X train sets, and therefore also the same indices) ,</a:t>
            </a:r>
          </a:p>
          <a:p>
            <a:r>
              <a:rPr lang="en-US" b="1" dirty="0" err="1"/>
              <a:t>Y_test</a:t>
            </a:r>
            <a:r>
              <a:rPr lang="en-US" dirty="0"/>
              <a:t> (test part of the dependent variables associated with the X test sets, and therefore also the same indices).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85852" y="2643182"/>
            <a:ext cx="5976664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dirty="0"/>
              <a:t>from</a:t>
            </a:r>
            <a:r>
              <a:rPr lang="en-IN" dirty="0"/>
              <a:t> </a:t>
            </a:r>
            <a:r>
              <a:rPr lang="en-IN" b="1" dirty="0" err="1"/>
              <a:t>sklearn.</a:t>
            </a:r>
            <a:r>
              <a:rPr lang="en-IN" dirty="0" err="1"/>
              <a:t>model_selection</a:t>
            </a:r>
            <a:r>
              <a:rPr lang="en-IN" dirty="0"/>
              <a:t> </a:t>
            </a:r>
            <a:r>
              <a:rPr lang="en-IN" b="1" dirty="0"/>
              <a:t>import</a:t>
            </a:r>
            <a:r>
              <a:rPr lang="en-IN" dirty="0"/>
              <a:t> </a:t>
            </a:r>
            <a:r>
              <a:rPr lang="en-IN" dirty="0" err="1"/>
              <a:t>train_test_split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381245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Contd</a:t>
            </a:r>
            <a:r>
              <a:rPr lang="en-US" dirty="0" smtClean="0"/>
              <a:t>…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assign to them the </a:t>
            </a:r>
            <a:r>
              <a:rPr lang="en-US" dirty="0" err="1"/>
              <a:t>test_train_split</a:t>
            </a:r>
            <a:r>
              <a:rPr lang="en-US" dirty="0"/>
              <a:t>, which takes the parameters — arrays (X and Y), </a:t>
            </a:r>
            <a:r>
              <a:rPr lang="en-US" dirty="0" err="1"/>
              <a:t>test_size</a:t>
            </a:r>
            <a:r>
              <a:rPr lang="en-US" dirty="0"/>
              <a:t> (Specifies the ratio in which to split the data set</a:t>
            </a:r>
            <a:r>
              <a:rPr lang="en-US" dirty="0" smtClean="0"/>
              <a:t>).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57224" y="3643314"/>
            <a:ext cx="684076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X_test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, </a:t>
            </a:r>
            <a:r>
              <a:rPr lang="en-US" dirty="0" err="1"/>
              <a:t>Y_test</a:t>
            </a:r>
            <a:r>
              <a:rPr lang="en-US" dirty="0"/>
              <a:t> = </a:t>
            </a:r>
            <a:r>
              <a:rPr lang="en-US" dirty="0" err="1"/>
              <a:t>train_test_split</a:t>
            </a:r>
            <a:r>
              <a:rPr lang="en-US" dirty="0"/>
              <a:t>( X , Y , </a:t>
            </a:r>
            <a:r>
              <a:rPr lang="en-US" dirty="0" err="1"/>
              <a:t>test_size</a:t>
            </a:r>
            <a:r>
              <a:rPr lang="en-US" dirty="0"/>
              <a:t> = 0.2, </a:t>
            </a:r>
            <a:r>
              <a:rPr lang="en-US" dirty="0" err="1"/>
              <a:t>random_state</a:t>
            </a:r>
            <a:r>
              <a:rPr lang="en-US" dirty="0"/>
              <a:t> = 0)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7488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smtClean="0"/>
              <a:t/>
            </a:r>
            <a:br>
              <a:rPr lang="en-IN" b="1" dirty="0" smtClean="0"/>
            </a:br>
            <a:r>
              <a:rPr lang="en-IN" b="1" dirty="0" smtClean="0"/>
              <a:t>Feature </a:t>
            </a:r>
            <a:r>
              <a:rPr lang="en-IN" b="1" dirty="0"/>
              <a:t>Scaling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071546"/>
            <a:ext cx="7239000" cy="4846320"/>
          </a:xfrm>
        </p:spPr>
        <p:txBody>
          <a:bodyPr>
            <a:normAutofit/>
          </a:bodyPr>
          <a:lstStyle/>
          <a:p>
            <a:r>
              <a:rPr lang="en-US" dirty="0"/>
              <a:t>To avoid this Feature standardization or Z-score normalization is used. This is done by using “</a:t>
            </a:r>
            <a:r>
              <a:rPr lang="en-US" dirty="0" err="1"/>
              <a:t>StandardScaler</a:t>
            </a:r>
            <a:r>
              <a:rPr lang="en-US" dirty="0"/>
              <a:t>” class of “</a:t>
            </a:r>
            <a:r>
              <a:rPr lang="en-US" dirty="0" err="1" smtClean="0"/>
              <a:t>sklearn.preprocessing</a:t>
            </a:r>
            <a:r>
              <a:rPr lang="en-US" dirty="0" smtClean="0"/>
              <a:t>”.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Further </a:t>
            </a:r>
            <a:r>
              <a:rPr lang="en-US" dirty="0"/>
              <a:t>we will transform our </a:t>
            </a:r>
            <a:r>
              <a:rPr lang="en-US" dirty="0" err="1"/>
              <a:t>X_test</a:t>
            </a:r>
            <a:r>
              <a:rPr lang="en-US" dirty="0"/>
              <a:t> set while we will need to fit as well as transform our </a:t>
            </a:r>
            <a:r>
              <a:rPr lang="en-US" dirty="0" err="1"/>
              <a:t>X_train</a:t>
            </a:r>
            <a:r>
              <a:rPr lang="en-US" dirty="0"/>
              <a:t> set.</a:t>
            </a:r>
          </a:p>
          <a:p>
            <a:r>
              <a:rPr lang="en-US" dirty="0"/>
              <a:t>The transform function will transform all the data to a same standardized scale.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00100" y="2857496"/>
            <a:ext cx="6696744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sklearn.preprocessing</a:t>
            </a:r>
            <a:r>
              <a:rPr lang="en-US" dirty="0"/>
              <a:t> import </a:t>
            </a:r>
            <a:r>
              <a:rPr lang="en-US" dirty="0" err="1"/>
              <a:t>StandardScaler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sc_X</a:t>
            </a:r>
            <a:r>
              <a:rPr lang="en-US" dirty="0"/>
              <a:t> = </a:t>
            </a:r>
            <a:r>
              <a:rPr lang="en-US" dirty="0" err="1"/>
              <a:t>StandardScaler</a:t>
            </a:r>
            <a:r>
              <a:rPr lang="en-US" dirty="0"/>
              <a:t>()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928662" y="5929330"/>
            <a:ext cx="6696744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 err="1"/>
              <a:t>X_train</a:t>
            </a:r>
            <a:r>
              <a:rPr lang="en-IN" dirty="0"/>
              <a:t> = </a:t>
            </a:r>
            <a:r>
              <a:rPr lang="en-IN" dirty="0" err="1"/>
              <a:t>sc_X.fit_transform</a:t>
            </a:r>
            <a:r>
              <a:rPr lang="en-IN" dirty="0"/>
              <a:t>(</a:t>
            </a:r>
            <a:r>
              <a:rPr lang="en-IN" dirty="0" err="1"/>
              <a:t>X_train</a:t>
            </a:r>
            <a:r>
              <a:rPr lang="en-IN" dirty="0"/>
              <a:t>)</a:t>
            </a:r>
            <a:br>
              <a:rPr lang="en-IN" dirty="0"/>
            </a:br>
            <a:r>
              <a:rPr lang="en-IN" dirty="0" err="1"/>
              <a:t>X_test</a:t>
            </a:r>
            <a:r>
              <a:rPr lang="en-IN" dirty="0"/>
              <a:t> = </a:t>
            </a:r>
            <a:r>
              <a:rPr lang="en-IN" dirty="0" err="1"/>
              <a:t>sc_X.transform</a:t>
            </a:r>
            <a:r>
              <a:rPr lang="en-IN" dirty="0"/>
              <a:t>(</a:t>
            </a:r>
            <a:r>
              <a:rPr lang="en-IN" dirty="0" err="1"/>
              <a:t>X_test</a:t>
            </a:r>
            <a:r>
              <a:rPr lang="en-IN" dirty="0"/>
              <a:t>)</a:t>
            </a:r>
          </a:p>
        </p:txBody>
      </p:sp>
    </p:spTree>
    <p:extLst>
      <p:ext uri="{BB962C8B-B14F-4D97-AF65-F5344CB8AC3E}">
        <p14:creationId xmlns="" xmlns:p14="http://schemas.microsoft.com/office/powerpoint/2010/main" val="64140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320040"/>
            <a:ext cx="9753600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  <a:tabLst>
                <a:tab pos="561340" algn="l"/>
                <a:tab pos="9157335" algn="l"/>
              </a:tabLst>
            </a:pPr>
            <a:r>
              <a:rPr dirty="0"/>
              <a:t> 	</a:t>
            </a:r>
            <a:r>
              <a:rPr spc="-15" dirty="0"/>
              <a:t>Categorical</a:t>
            </a:r>
            <a:r>
              <a:rPr spc="-65" dirty="0"/>
              <a:t> </a:t>
            </a:r>
            <a:r>
              <a:rPr spc="-30" dirty="0"/>
              <a:t>Variables	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517650" y="1893570"/>
          <a:ext cx="6096000" cy="18491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57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Age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Gender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Income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25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25000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26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Female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22000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30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45000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24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Female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26000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2057400" y="1447800"/>
            <a:ext cx="1905000" cy="304800"/>
          </a:xfrm>
          <a:custGeom>
            <a:avLst/>
            <a:gdLst/>
            <a:ahLst/>
            <a:cxnLst/>
            <a:rect l="l" t="t" r="r" b="b"/>
            <a:pathLst>
              <a:path w="1905000" h="304800">
                <a:moveTo>
                  <a:pt x="0" y="304800"/>
                </a:moveTo>
                <a:lnTo>
                  <a:pt x="2004" y="245465"/>
                </a:lnTo>
                <a:lnTo>
                  <a:pt x="7461" y="197024"/>
                </a:lnTo>
                <a:lnTo>
                  <a:pt x="15537" y="164371"/>
                </a:lnTo>
                <a:lnTo>
                  <a:pt x="25400" y="152400"/>
                </a:lnTo>
                <a:lnTo>
                  <a:pt x="927100" y="152400"/>
                </a:lnTo>
                <a:lnTo>
                  <a:pt x="936962" y="140428"/>
                </a:lnTo>
                <a:lnTo>
                  <a:pt x="945038" y="107775"/>
                </a:lnTo>
                <a:lnTo>
                  <a:pt x="950495" y="59334"/>
                </a:lnTo>
                <a:lnTo>
                  <a:pt x="952500" y="0"/>
                </a:lnTo>
                <a:lnTo>
                  <a:pt x="954504" y="59334"/>
                </a:lnTo>
                <a:lnTo>
                  <a:pt x="959961" y="107775"/>
                </a:lnTo>
                <a:lnTo>
                  <a:pt x="968037" y="140428"/>
                </a:lnTo>
                <a:lnTo>
                  <a:pt x="977900" y="152400"/>
                </a:lnTo>
                <a:lnTo>
                  <a:pt x="1879600" y="152400"/>
                </a:lnTo>
                <a:lnTo>
                  <a:pt x="1889462" y="164371"/>
                </a:lnTo>
                <a:lnTo>
                  <a:pt x="1897538" y="197024"/>
                </a:lnTo>
                <a:lnTo>
                  <a:pt x="1902995" y="245465"/>
                </a:lnTo>
                <a:lnTo>
                  <a:pt x="1905000" y="304800"/>
                </a:lnTo>
              </a:path>
            </a:pathLst>
          </a:custGeom>
          <a:ln w="9144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38147" y="1000635"/>
            <a:ext cx="6849109" cy="777240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Independent </a:t>
            </a:r>
            <a:r>
              <a:rPr sz="1800" spc="-15" dirty="0">
                <a:solidFill>
                  <a:srgbClr val="00AF50"/>
                </a:solidFill>
                <a:latin typeface="Calibri"/>
                <a:cs typeface="Calibri"/>
              </a:rPr>
              <a:t>Variables</a:t>
            </a:r>
            <a:r>
              <a:rPr sz="1800" spc="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AF50"/>
                </a:solidFill>
                <a:latin typeface="Calibri"/>
                <a:cs typeface="Calibri"/>
              </a:rPr>
              <a:t>(Features)</a:t>
            </a:r>
            <a:endParaRPr sz="1800">
              <a:latin typeface="Calibri"/>
              <a:cs typeface="Calibri"/>
            </a:endParaRPr>
          </a:p>
          <a:p>
            <a:pPr marL="4216400">
              <a:lnSpc>
                <a:spcPct val="100000"/>
              </a:lnSpc>
              <a:spcBef>
                <a:spcPts val="795"/>
              </a:spcBef>
            </a:pP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Dependent </a:t>
            </a:r>
            <a:r>
              <a:rPr sz="1800" spc="-15" dirty="0">
                <a:solidFill>
                  <a:srgbClr val="00AF50"/>
                </a:solidFill>
                <a:latin typeface="Calibri"/>
                <a:cs typeface="Calibri"/>
              </a:rPr>
              <a:t>Variables</a:t>
            </a:r>
            <a:r>
              <a:rPr sz="1800" spc="-1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(Label)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83994" y="4192016"/>
            <a:ext cx="10763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00AF50"/>
                </a:solidFill>
                <a:latin typeface="Calibri"/>
                <a:cs typeface="Calibri"/>
              </a:rPr>
              <a:t>Real</a:t>
            </a:r>
            <a:r>
              <a:rPr sz="1800" spc="-4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00AF50"/>
                </a:solidFill>
                <a:latin typeface="Calibri"/>
                <a:cs typeface="Calibri"/>
              </a:rPr>
              <a:t>Values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29077" y="3810761"/>
            <a:ext cx="215265" cy="363220"/>
          </a:xfrm>
          <a:custGeom>
            <a:avLst/>
            <a:gdLst/>
            <a:ahLst/>
            <a:cxnLst/>
            <a:rect l="l" t="t" r="r" b="b"/>
            <a:pathLst>
              <a:path w="215264" h="363220">
                <a:moveTo>
                  <a:pt x="161163" y="107442"/>
                </a:moveTo>
                <a:lnTo>
                  <a:pt x="53721" y="107442"/>
                </a:lnTo>
                <a:lnTo>
                  <a:pt x="53721" y="362712"/>
                </a:lnTo>
                <a:lnTo>
                  <a:pt x="161163" y="362712"/>
                </a:lnTo>
                <a:lnTo>
                  <a:pt x="161163" y="107442"/>
                </a:lnTo>
                <a:close/>
              </a:path>
              <a:path w="215264" h="363220">
                <a:moveTo>
                  <a:pt x="107442" y="0"/>
                </a:moveTo>
                <a:lnTo>
                  <a:pt x="0" y="107442"/>
                </a:lnTo>
                <a:lnTo>
                  <a:pt x="214884" y="107442"/>
                </a:lnTo>
                <a:lnTo>
                  <a:pt x="107442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29077" y="3810761"/>
            <a:ext cx="215265" cy="363220"/>
          </a:xfrm>
          <a:custGeom>
            <a:avLst/>
            <a:gdLst/>
            <a:ahLst/>
            <a:cxnLst/>
            <a:rect l="l" t="t" r="r" b="b"/>
            <a:pathLst>
              <a:path w="215264" h="363220">
                <a:moveTo>
                  <a:pt x="0" y="107442"/>
                </a:moveTo>
                <a:lnTo>
                  <a:pt x="107442" y="0"/>
                </a:lnTo>
                <a:lnTo>
                  <a:pt x="214884" y="107442"/>
                </a:lnTo>
                <a:lnTo>
                  <a:pt x="161163" y="107442"/>
                </a:lnTo>
                <a:lnTo>
                  <a:pt x="161163" y="362712"/>
                </a:lnTo>
                <a:lnTo>
                  <a:pt x="53721" y="362712"/>
                </a:lnTo>
                <a:lnTo>
                  <a:pt x="53721" y="107442"/>
                </a:lnTo>
                <a:lnTo>
                  <a:pt x="0" y="107442"/>
                </a:lnTo>
                <a:close/>
              </a:path>
            </a:pathLst>
          </a:custGeom>
          <a:ln w="25908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55258" y="3816858"/>
            <a:ext cx="215265" cy="363220"/>
          </a:xfrm>
          <a:custGeom>
            <a:avLst/>
            <a:gdLst/>
            <a:ahLst/>
            <a:cxnLst/>
            <a:rect l="l" t="t" r="r" b="b"/>
            <a:pathLst>
              <a:path w="215264" h="363220">
                <a:moveTo>
                  <a:pt x="161162" y="107442"/>
                </a:moveTo>
                <a:lnTo>
                  <a:pt x="53720" y="107442"/>
                </a:lnTo>
                <a:lnTo>
                  <a:pt x="53720" y="362712"/>
                </a:lnTo>
                <a:lnTo>
                  <a:pt x="161162" y="362712"/>
                </a:lnTo>
                <a:lnTo>
                  <a:pt x="161162" y="107442"/>
                </a:lnTo>
                <a:close/>
              </a:path>
              <a:path w="215264" h="363220">
                <a:moveTo>
                  <a:pt x="107441" y="0"/>
                </a:moveTo>
                <a:lnTo>
                  <a:pt x="0" y="107442"/>
                </a:lnTo>
                <a:lnTo>
                  <a:pt x="214883" y="107442"/>
                </a:lnTo>
                <a:lnTo>
                  <a:pt x="107441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55258" y="3816858"/>
            <a:ext cx="215265" cy="363220"/>
          </a:xfrm>
          <a:custGeom>
            <a:avLst/>
            <a:gdLst/>
            <a:ahLst/>
            <a:cxnLst/>
            <a:rect l="l" t="t" r="r" b="b"/>
            <a:pathLst>
              <a:path w="215264" h="363220">
                <a:moveTo>
                  <a:pt x="0" y="107442"/>
                </a:moveTo>
                <a:lnTo>
                  <a:pt x="107441" y="0"/>
                </a:lnTo>
                <a:lnTo>
                  <a:pt x="214883" y="107442"/>
                </a:lnTo>
                <a:lnTo>
                  <a:pt x="161162" y="107442"/>
                </a:lnTo>
                <a:lnTo>
                  <a:pt x="161162" y="362712"/>
                </a:lnTo>
                <a:lnTo>
                  <a:pt x="53720" y="362712"/>
                </a:lnTo>
                <a:lnTo>
                  <a:pt x="53720" y="107442"/>
                </a:lnTo>
                <a:lnTo>
                  <a:pt x="0" y="107442"/>
                </a:lnTo>
                <a:close/>
              </a:path>
            </a:pathLst>
          </a:custGeom>
          <a:ln w="25908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583428" y="4198111"/>
            <a:ext cx="14916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00AF50"/>
                </a:solidFill>
                <a:latin typeface="Calibri"/>
                <a:cs typeface="Calibri"/>
              </a:rPr>
              <a:t>Value </a:t>
            </a:r>
            <a:r>
              <a:rPr sz="1800" spc="-10" dirty="0">
                <a:solidFill>
                  <a:srgbClr val="00AF50"/>
                </a:solidFill>
                <a:latin typeface="Calibri"/>
                <a:cs typeface="Calibri"/>
              </a:rPr>
              <a:t>to</a:t>
            </a:r>
            <a:r>
              <a:rPr sz="1800" spc="-4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AF50"/>
                </a:solidFill>
                <a:latin typeface="Calibri"/>
                <a:cs typeface="Calibri"/>
              </a:rPr>
              <a:t>Predict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91761" y="3822953"/>
            <a:ext cx="215265" cy="902335"/>
          </a:xfrm>
          <a:custGeom>
            <a:avLst/>
            <a:gdLst/>
            <a:ahLst/>
            <a:cxnLst/>
            <a:rect l="l" t="t" r="r" b="b"/>
            <a:pathLst>
              <a:path w="215264" h="902335">
                <a:moveTo>
                  <a:pt x="161162" y="107442"/>
                </a:moveTo>
                <a:lnTo>
                  <a:pt x="53721" y="107442"/>
                </a:lnTo>
                <a:lnTo>
                  <a:pt x="53721" y="902208"/>
                </a:lnTo>
                <a:lnTo>
                  <a:pt x="161162" y="902208"/>
                </a:lnTo>
                <a:lnTo>
                  <a:pt x="161162" y="107442"/>
                </a:lnTo>
                <a:close/>
              </a:path>
              <a:path w="215264" h="902335">
                <a:moveTo>
                  <a:pt x="107441" y="0"/>
                </a:moveTo>
                <a:lnTo>
                  <a:pt x="0" y="107442"/>
                </a:lnTo>
                <a:lnTo>
                  <a:pt x="214884" y="107442"/>
                </a:lnTo>
                <a:lnTo>
                  <a:pt x="10744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91761" y="3822953"/>
            <a:ext cx="215265" cy="902335"/>
          </a:xfrm>
          <a:custGeom>
            <a:avLst/>
            <a:gdLst/>
            <a:ahLst/>
            <a:cxnLst/>
            <a:rect l="l" t="t" r="r" b="b"/>
            <a:pathLst>
              <a:path w="215264" h="902335">
                <a:moveTo>
                  <a:pt x="0" y="107442"/>
                </a:moveTo>
                <a:lnTo>
                  <a:pt x="107441" y="0"/>
                </a:lnTo>
                <a:lnTo>
                  <a:pt x="214884" y="107442"/>
                </a:lnTo>
                <a:lnTo>
                  <a:pt x="161162" y="107442"/>
                </a:lnTo>
                <a:lnTo>
                  <a:pt x="161162" y="902208"/>
                </a:lnTo>
                <a:lnTo>
                  <a:pt x="53721" y="902208"/>
                </a:lnTo>
                <a:lnTo>
                  <a:pt x="53721" y="107442"/>
                </a:lnTo>
                <a:lnTo>
                  <a:pt x="0" y="107442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432809" y="4807711"/>
            <a:ext cx="1713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AF50"/>
                </a:solidFill>
                <a:latin typeface="Calibri"/>
                <a:cs typeface="Calibri"/>
              </a:rPr>
              <a:t>Categorical</a:t>
            </a:r>
            <a:r>
              <a:rPr sz="1800" spc="-3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00AF50"/>
                </a:solidFill>
                <a:latin typeface="Calibri"/>
                <a:cs typeface="Calibri"/>
              </a:rPr>
              <a:t>Values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7158" y="1000108"/>
            <a:ext cx="219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 smtClean="0">
                <a:solidFill>
                  <a:srgbClr val="FF0000"/>
                </a:solidFill>
              </a:rPr>
              <a:t>Next Assignment-3</a:t>
            </a:r>
            <a:endParaRPr lang="en-IN" b="1" u="sng" dirty="0">
              <a:solidFill>
                <a:srgbClr val="FF0000"/>
              </a:solidFill>
            </a:endParaRPr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357158" y="1857364"/>
            <a:ext cx="7816435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Introduction to </a:t>
            </a:r>
            <a:r>
              <a:rPr kumimoji="0" lang="en-US" sz="2800" b="0" i="0" u="none" strike="noStrike" cap="none" normalizeH="0" baseline="0" dirty="0" err="1" smtClean="0">
                <a:ln>
                  <a:noFill/>
                </a:ln>
                <a:solidFill>
                  <a:srgbClr val="00B050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Matplotlib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and </a:t>
            </a:r>
            <a:r>
              <a:rPr kumimoji="0" lang="en-US" sz="2800" b="0" i="0" u="none" strike="noStrike" cap="none" normalizeH="0" baseline="0" dirty="0" err="1" smtClean="0">
                <a:ln>
                  <a:noFill/>
                </a:ln>
                <a:solidFill>
                  <a:srgbClr val="00B050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Seaborn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library.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Data visualization.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Different plotting techniques and their importance.</a:t>
            </a:r>
            <a:endParaRPr kumimoji="0" lang="en-US" sz="4400" b="0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7239000" cy="624840"/>
          </a:xfrm>
        </p:spPr>
        <p:txBody>
          <a:bodyPr>
            <a:noAutofit/>
          </a:bodyPr>
          <a:lstStyle/>
          <a:p>
            <a:r>
              <a:rPr lang="en-US" sz="2800" dirty="0"/>
              <a:t>example </a:t>
            </a:r>
            <a:r>
              <a:rPr lang="en-US" sz="2400" dirty="0" err="1"/>
              <a:t>Numpy</a:t>
            </a:r>
            <a:r>
              <a:rPr lang="en-US" sz="2800" dirty="0"/>
              <a:t> </a:t>
            </a:r>
            <a:r>
              <a:rPr lang="en-US" sz="2800" dirty="0" smtClean="0"/>
              <a:t>library in </a:t>
            </a:r>
            <a:r>
              <a:rPr lang="en-US" sz="2800" dirty="0" err="1" smtClean="0"/>
              <a:t>matplotlib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7848600" cy="5486400"/>
          </a:xfrm>
        </p:spPr>
        <p:txBody>
          <a:bodyPr>
            <a:noAutofit/>
          </a:bodyPr>
          <a:lstStyle/>
          <a:p>
            <a:pPr marL="365760" indent="-457200"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import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numpy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as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np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365760" indent="-457200"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from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matplotlib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import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pyplot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as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plt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365760" indent="-457200">
              <a:buNone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marL="365760" indent="-457200"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x =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np.arange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(1,11) </a:t>
            </a:r>
          </a:p>
          <a:p>
            <a:pPr marL="365760" indent="-457200"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y = 2 * x + 5 </a:t>
            </a:r>
          </a:p>
          <a:p>
            <a:pPr marL="365760" indent="-457200">
              <a:buNone/>
            </a:pP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plt.title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("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Matplotlib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demo") </a:t>
            </a:r>
          </a:p>
          <a:p>
            <a:pPr marL="365760" indent="-457200">
              <a:buNone/>
            </a:pP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plt.xlabel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("x axis caption") </a:t>
            </a:r>
          </a:p>
          <a:p>
            <a:pPr marL="365760" indent="-457200">
              <a:buNone/>
            </a:pP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plt.ylabel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("y axis caption") </a:t>
            </a:r>
          </a:p>
          <a:p>
            <a:pPr marL="365760" indent="-457200">
              <a:buNone/>
            </a:pP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plt.plot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x,y,"ob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") </a:t>
            </a:r>
          </a:p>
          <a:p>
            <a:pPr marL="365760" indent="-457200">
              <a:buNone/>
            </a:pP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plt.show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7158" y="320041"/>
            <a:ext cx="9644130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  <a:tabLst>
                <a:tab pos="561340" algn="l"/>
                <a:tab pos="9157335" algn="l"/>
              </a:tabLst>
            </a:pPr>
            <a:r>
              <a:rPr lang="en-US" spc="-15" dirty="0"/>
              <a:t>What is google colab</a:t>
            </a:r>
            <a:r>
              <a:rPr spc="-15" dirty="0"/>
              <a:t>	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228600" y="1295400"/>
            <a:ext cx="8915400" cy="48032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1625" marR="627380" indent="-287020">
              <a:spcBef>
                <a:spcPts val="95"/>
              </a:spcBef>
              <a:buFont typeface="Arial"/>
              <a:buChar char="•"/>
              <a:tabLst>
                <a:tab pos="301625" algn="l"/>
                <a:tab pos="302260" algn="l"/>
              </a:tabLst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Colab (short for Colaboratory) is a free platform from Google that allows users to code in Python. </a:t>
            </a:r>
          </a:p>
          <a:p>
            <a:pPr marL="301625" marR="627380" indent="-287020">
              <a:spcBef>
                <a:spcPts val="95"/>
              </a:spcBef>
              <a:buFont typeface="Arial"/>
              <a:buChar char="•"/>
              <a:tabLst>
                <a:tab pos="301625" algn="l"/>
                <a:tab pos="302260" algn="l"/>
              </a:tabLst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Colab is essentially the Google Suite version of a Jupyter Notebook. </a:t>
            </a:r>
          </a:p>
          <a:p>
            <a:pPr marL="301625" marR="627380" indent="-287020">
              <a:spcBef>
                <a:spcPts val="95"/>
              </a:spcBef>
              <a:buFont typeface="Arial"/>
              <a:buChar char="•"/>
              <a:tabLst>
                <a:tab pos="301625" algn="l"/>
                <a:tab pos="302260" algn="l"/>
              </a:tabLst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Some of the advantages of Colab over Jupyter include an easier installation of packages and sharing of documents. </a:t>
            </a:r>
          </a:p>
          <a:p>
            <a:pPr marL="301625" marR="627380" indent="-287020">
              <a:spcBef>
                <a:spcPts val="95"/>
              </a:spcBef>
              <a:buFont typeface="Arial"/>
              <a:buChar char="•"/>
              <a:tabLst>
                <a:tab pos="301625" algn="l"/>
                <a:tab pos="302260" algn="l"/>
              </a:tabLst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When loading files like CSV files, it requires some extra coding. </a:t>
            </a:r>
          </a:p>
          <a:p>
            <a:pPr marL="301625" marR="627380" indent="-287020">
              <a:spcBef>
                <a:spcPts val="95"/>
              </a:spcBef>
              <a:buFont typeface="Arial"/>
              <a:buChar char="•"/>
              <a:tabLst>
                <a:tab pos="301625" algn="l"/>
                <a:tab pos="302260" algn="l"/>
              </a:tabLst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 will show you three ways to load a CSV file into Colab and insert it into a Pandas dataframe..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20041"/>
            <a:ext cx="10515600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  <a:tabLst>
                <a:tab pos="561340" algn="l"/>
                <a:tab pos="9157335" algn="l"/>
              </a:tabLst>
            </a:pPr>
            <a:r>
              <a:rPr lang="en-US" spc="-15" dirty="0"/>
              <a:t>Way to upload dataset  in colab</a:t>
            </a:r>
            <a:r>
              <a:rPr spc="-15" dirty="0"/>
              <a:t>	</a:t>
            </a:r>
          </a:p>
        </p:txBody>
      </p:sp>
      <p:pic>
        <p:nvPicPr>
          <p:cNvPr id="4" name="Content Placeholder 3" descr="from github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437105"/>
            <a:ext cx="7802611" cy="44302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4282" y="285728"/>
            <a:ext cx="10072726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  <a:tabLst>
                <a:tab pos="561340" algn="l"/>
                <a:tab pos="9157335" algn="l"/>
              </a:tabLst>
            </a:pPr>
            <a:r>
              <a:rPr lang="en-US" spc="-15" dirty="0"/>
              <a:t>from local drive</a:t>
            </a:r>
            <a:r>
              <a:rPr spc="-15" dirty="0"/>
              <a:t>	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066800"/>
            <a:ext cx="8915400" cy="4724400"/>
          </a:xfrm>
        </p:spPr>
        <p:txBody>
          <a:bodyPr>
            <a:normAutofit fontScale="85000" lnSpcReduction="20000"/>
          </a:bodyPr>
          <a:lstStyle/>
          <a:p>
            <a:pPr marL="301625" marR="627380" indent="-287020">
              <a:spcBef>
                <a:spcPts val="95"/>
              </a:spcBef>
              <a:buNone/>
              <a:tabLst>
                <a:tab pos="301625" algn="l"/>
                <a:tab pos="302260" algn="l"/>
              </a:tabLst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2. From a local drive to upload from your local drive, start with the following code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buNone/>
            </a:pP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dirty="0" smtClean="0"/>
              <a:t>         </a:t>
            </a:r>
            <a:r>
              <a:rPr lang="en-US" dirty="0" smtClean="0">
                <a:solidFill>
                  <a:schemeClr val="tx2"/>
                </a:solidFill>
              </a:rPr>
              <a:t>from </a:t>
            </a:r>
            <a:r>
              <a:rPr lang="en-US" dirty="0">
                <a:solidFill>
                  <a:schemeClr val="tx2"/>
                </a:solidFill>
              </a:rPr>
              <a:t>google.colab import files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 smtClean="0">
                <a:solidFill>
                  <a:schemeClr val="tx2"/>
                </a:solidFill>
              </a:rPr>
              <a:t>      uploaded </a:t>
            </a:r>
            <a:r>
              <a:rPr lang="en-US" dirty="0">
                <a:solidFill>
                  <a:schemeClr val="tx2"/>
                </a:solidFill>
              </a:rPr>
              <a:t>= </a:t>
            </a:r>
            <a:r>
              <a:rPr lang="en-US" dirty="0" err="1">
                <a:solidFill>
                  <a:schemeClr val="tx2"/>
                </a:solidFill>
              </a:rPr>
              <a:t>files.upload</a:t>
            </a:r>
            <a:r>
              <a:rPr lang="en-US" dirty="0" smtClean="0">
                <a:solidFill>
                  <a:schemeClr val="tx2"/>
                </a:solidFill>
              </a:rPr>
              <a:t>()</a:t>
            </a:r>
          </a:p>
          <a:p>
            <a:pPr>
              <a:buNone/>
            </a:pPr>
            <a:endParaRPr lang="en-US" dirty="0">
              <a:solidFill>
                <a:schemeClr val="tx2"/>
              </a:solidFill>
            </a:endParaRPr>
          </a:p>
          <a:p>
            <a:pPr marL="301625" marR="627380" indent="-287020">
              <a:spcBef>
                <a:spcPts val="95"/>
              </a:spcBef>
              <a:buNone/>
              <a:tabLst>
                <a:tab pos="301625" algn="l"/>
                <a:tab pos="302260" algn="l"/>
              </a:tabLst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	It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will prompt you to select a file. Click on “Choose Files” then select and upload the file. Wait for the file to be 100% uploaded. You should see the name of the file once Colab has uploaded it.</a:t>
            </a:r>
          </a:p>
          <a:p>
            <a:pPr marL="301625" marR="627380" indent="-287020">
              <a:spcBef>
                <a:spcPts val="95"/>
              </a:spcBef>
              <a:buFont typeface="Arial"/>
              <a:buChar char="•"/>
              <a:tabLst>
                <a:tab pos="301625" algn="l"/>
                <a:tab pos="302260" algn="l"/>
              </a:tabLst>
            </a:pP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marL="301625" marR="627380" indent="-287020">
              <a:spcBef>
                <a:spcPts val="95"/>
              </a:spcBef>
              <a:buNone/>
              <a:tabLst>
                <a:tab pos="301625" algn="l"/>
                <a:tab pos="302260" algn="l"/>
              </a:tabLst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3. Finally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, type in the following code to import it into a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dataframe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marL="301625" marR="627380" indent="-287020">
              <a:spcBef>
                <a:spcPts val="95"/>
              </a:spcBef>
              <a:buFont typeface="Arial"/>
              <a:buChar char="•"/>
              <a:tabLst>
                <a:tab pos="301625" algn="l"/>
                <a:tab pos="302260" algn="l"/>
              </a:tabLst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marL="301625" marR="627380" indent="-287020">
              <a:spcBef>
                <a:spcPts val="95"/>
              </a:spcBef>
              <a:buNone/>
              <a:tabLst>
                <a:tab pos="301625" algn="l"/>
                <a:tab pos="302260" algn="l"/>
              </a:tabLst>
            </a:pPr>
            <a:r>
              <a:rPr lang="en-US" dirty="0" smtClean="0">
                <a:solidFill>
                  <a:schemeClr val="tx2"/>
                </a:solidFill>
              </a:rPr>
              <a:t>        import </a:t>
            </a:r>
            <a:r>
              <a:rPr lang="en-US" dirty="0" err="1">
                <a:solidFill>
                  <a:schemeClr val="tx2"/>
                </a:solidFill>
              </a:rPr>
              <a:t>io</a:t>
            </a:r>
            <a:endParaRPr lang="en-US" dirty="0">
              <a:solidFill>
                <a:schemeClr val="tx2"/>
              </a:solidFill>
            </a:endParaRPr>
          </a:p>
          <a:p>
            <a:pPr marL="301625" marR="627380" indent="-287020">
              <a:spcBef>
                <a:spcPts val="95"/>
              </a:spcBef>
              <a:buNone/>
              <a:tabLst>
                <a:tab pos="301625" algn="l"/>
                <a:tab pos="302260" algn="l"/>
              </a:tabLst>
            </a:pPr>
            <a:r>
              <a:rPr lang="en-US" dirty="0" smtClean="0">
                <a:solidFill>
                  <a:schemeClr val="tx2"/>
                </a:solidFill>
              </a:rPr>
              <a:t>        df1 </a:t>
            </a:r>
            <a:r>
              <a:rPr lang="en-US" dirty="0">
                <a:solidFill>
                  <a:schemeClr val="tx2"/>
                </a:solidFill>
              </a:rPr>
              <a:t>= pd.read_csv(io.BytesIO(uploaded['Filename.csv']))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383</TotalTime>
  <Words>851</Words>
  <Application>Microsoft Office PowerPoint</Application>
  <PresentationFormat>On-screen Show (4:3)</PresentationFormat>
  <Paragraphs>186</Paragraphs>
  <Slides>61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Opulent</vt:lpstr>
      <vt:lpstr>Slide 1</vt:lpstr>
      <vt:lpstr>        Assignment-2</vt:lpstr>
      <vt:lpstr>What is Dataset</vt:lpstr>
      <vt:lpstr>Import of dataset </vt:lpstr>
      <vt:lpstr>Importing the Dataset - Python </vt:lpstr>
      <vt:lpstr>  Categorical Variables </vt:lpstr>
      <vt:lpstr>What is google colab </vt:lpstr>
      <vt:lpstr>Way to upload dataset  in colab </vt:lpstr>
      <vt:lpstr>from local drive </vt:lpstr>
      <vt:lpstr>Slide 10</vt:lpstr>
      <vt:lpstr>Slide 11</vt:lpstr>
      <vt:lpstr>Numpy library</vt:lpstr>
      <vt:lpstr>Slide 13</vt:lpstr>
      <vt:lpstr>Slide 14</vt:lpstr>
      <vt:lpstr>Slide 15</vt:lpstr>
      <vt:lpstr>Installation of Numpy library</vt:lpstr>
      <vt:lpstr>example Numpy library</vt:lpstr>
      <vt:lpstr>example Numpy library</vt:lpstr>
      <vt:lpstr>example Numpy library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 Data Preprocessing</vt:lpstr>
      <vt:lpstr>What is Data Preprocessing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  Encoding categorical data  </vt:lpstr>
      <vt:lpstr>Slide 56</vt:lpstr>
      <vt:lpstr> Splitting the Data set into Training set and Test Set </vt:lpstr>
      <vt:lpstr>Contd…</vt:lpstr>
      <vt:lpstr> Feature Scaling </vt:lpstr>
      <vt:lpstr>Slide 60</vt:lpstr>
      <vt:lpstr>example Numpy library in matplotlib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Contents</dc:title>
  <dc:creator>Mr &amp; Mrs</dc:creator>
  <cp:lastModifiedBy>Mr &amp; Mrs</cp:lastModifiedBy>
  <cp:revision>56</cp:revision>
  <dcterms:created xsi:type="dcterms:W3CDTF">2020-10-27T02:10:47Z</dcterms:created>
  <dcterms:modified xsi:type="dcterms:W3CDTF">2020-10-28T05:59:45Z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2017-09-13T00:00:00Z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2020-10-27T00:00:00Z</vt:filetime>
  </property>
</Properties>
</file>